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4" r:id="rId3"/>
    <p:sldId id="295" r:id="rId4"/>
  </p:sldIdLst>
  <p:sldSz cx="7556500" cy="10693400"/>
  <p:notesSz cx="7556500" cy="106934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2670" y="-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74821" y="2791333"/>
            <a:ext cx="5381307" cy="18909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49642" y="5042408"/>
            <a:ext cx="4431664" cy="2251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6330696" cy="9000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0" i="0">
                <a:solidFill>
                  <a:schemeClr val="tx1"/>
                </a:solidFill>
                <a:latin typeface="叶根友毛笔行书2.0版"/>
                <a:cs typeface="叶根友毛笔行书2.0版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0" i="0">
                <a:solidFill>
                  <a:schemeClr val="tx1"/>
                </a:solidFill>
                <a:latin typeface="叶根友毛笔行书2.0版"/>
                <a:cs typeface="叶根友毛笔行书2.0版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16547" y="2070989"/>
            <a:ext cx="2753963" cy="59428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260439" y="2070989"/>
            <a:ext cx="2753963" cy="59428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0" i="0">
                <a:solidFill>
                  <a:schemeClr val="tx1"/>
                </a:solidFill>
                <a:latin typeface="叶根友毛笔行书2.0版"/>
                <a:cs typeface="叶根友毛笔行书2.0版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20014" y="3151299"/>
            <a:ext cx="4890920" cy="572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0" i="0">
                <a:solidFill>
                  <a:schemeClr val="tx1"/>
                </a:solidFill>
                <a:latin typeface="叶根友毛笔行书2.0版"/>
                <a:cs typeface="叶根友毛笔行书2.0版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6547" y="2070989"/>
            <a:ext cx="5697854" cy="59428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152523" y="8373999"/>
            <a:ext cx="2025903" cy="450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16547" y="8373999"/>
            <a:ext cx="1456118" cy="450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678554" y="9982198"/>
            <a:ext cx="20320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36624" y="4906390"/>
            <a:ext cx="3353434" cy="348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84954" y="4906390"/>
            <a:ext cx="2743580" cy="3489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63700" y="1170685"/>
            <a:ext cx="5311139" cy="3185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23340" y="1978969"/>
            <a:ext cx="5815965" cy="7724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06680" indent="406400" algn="just">
              <a:lnSpc>
                <a:spcPct val="145800"/>
              </a:lnSpc>
            </a:pPr>
            <a:r>
              <a:rPr sz="1600" spc="60" dirty="0">
                <a:latin typeface="仿宋_GB2312"/>
                <a:cs typeface="仿宋_GB2312"/>
              </a:rPr>
              <a:t>为优化大兴区</a:t>
            </a:r>
            <a:r>
              <a:rPr sz="1600" spc="50" dirty="0">
                <a:latin typeface="仿宋_GB2312"/>
                <a:cs typeface="仿宋_GB2312"/>
              </a:rPr>
              <a:t>企</a:t>
            </a:r>
            <a:r>
              <a:rPr sz="1600" spc="60" dirty="0">
                <a:latin typeface="仿宋_GB2312"/>
                <a:cs typeface="仿宋_GB2312"/>
              </a:rPr>
              <a:t>业发展政策环</a:t>
            </a:r>
            <a:r>
              <a:rPr sz="1600" spc="50" dirty="0">
                <a:latin typeface="仿宋_GB2312"/>
                <a:cs typeface="仿宋_GB2312"/>
              </a:rPr>
              <a:t>境</a:t>
            </a:r>
            <a:r>
              <a:rPr sz="1600" spc="60" dirty="0">
                <a:latin typeface="仿宋_GB2312"/>
                <a:cs typeface="仿宋_GB2312"/>
              </a:rPr>
              <a:t>，增加区内企</a:t>
            </a:r>
            <a:r>
              <a:rPr sz="1600" spc="50" dirty="0">
                <a:latin typeface="仿宋_GB2312"/>
                <a:cs typeface="仿宋_GB2312"/>
              </a:rPr>
              <a:t>业</a:t>
            </a:r>
            <a:r>
              <a:rPr sz="1600" spc="60" dirty="0">
                <a:latin typeface="仿宋_GB2312"/>
                <a:cs typeface="仿宋_GB2312"/>
              </a:rPr>
              <a:t>市场竞</a:t>
            </a:r>
            <a:r>
              <a:rPr sz="1600" spc="-5" dirty="0">
                <a:latin typeface="仿宋_GB2312"/>
                <a:cs typeface="仿宋_GB2312"/>
              </a:rPr>
              <a:t>争 力</a:t>
            </a:r>
            <a:r>
              <a:rPr sz="1600" spc="0" dirty="0">
                <a:latin typeface="仿宋_GB2312"/>
                <a:cs typeface="仿宋_GB2312"/>
              </a:rPr>
              <a:t>，</a:t>
            </a:r>
            <a:r>
              <a:rPr sz="1600" spc="-5" dirty="0">
                <a:latin typeface="仿宋_GB2312"/>
                <a:cs typeface="仿宋_GB2312"/>
              </a:rPr>
              <a:t>吸</a:t>
            </a:r>
            <a:r>
              <a:rPr sz="1600" spc="0" dirty="0">
                <a:latin typeface="仿宋_GB2312"/>
                <a:cs typeface="仿宋_GB2312"/>
              </a:rPr>
              <a:t>引</a:t>
            </a:r>
            <a:r>
              <a:rPr sz="1600" spc="-5" dirty="0">
                <a:latin typeface="仿宋_GB2312"/>
                <a:cs typeface="仿宋_GB2312"/>
              </a:rPr>
              <a:t>经济效</a:t>
            </a:r>
            <a:r>
              <a:rPr sz="1600" spc="0" dirty="0">
                <a:latin typeface="仿宋_GB2312"/>
                <a:cs typeface="仿宋_GB2312"/>
              </a:rPr>
              <a:t>益</a:t>
            </a:r>
            <a:r>
              <a:rPr sz="1600" spc="-5" dirty="0">
                <a:latin typeface="仿宋_GB2312"/>
                <a:cs typeface="仿宋_GB2312"/>
              </a:rPr>
              <a:t>好、</a:t>
            </a:r>
            <a:r>
              <a:rPr sz="1600" spc="0" dirty="0">
                <a:latin typeface="仿宋_GB2312"/>
                <a:cs typeface="仿宋_GB2312"/>
              </a:rPr>
              <a:t>综</a:t>
            </a:r>
            <a:r>
              <a:rPr sz="1600" spc="-5" dirty="0">
                <a:latin typeface="仿宋_GB2312"/>
                <a:cs typeface="仿宋_GB2312"/>
              </a:rPr>
              <a:t>合实力</a:t>
            </a:r>
            <a:r>
              <a:rPr sz="1600" spc="0" dirty="0">
                <a:latin typeface="仿宋_GB2312"/>
                <a:cs typeface="仿宋_GB2312"/>
              </a:rPr>
              <a:t>强</a:t>
            </a:r>
            <a:r>
              <a:rPr sz="1600" spc="-5" dirty="0">
                <a:latin typeface="仿宋_GB2312"/>
                <a:cs typeface="仿宋_GB2312"/>
              </a:rPr>
              <a:t>的企</a:t>
            </a:r>
            <a:r>
              <a:rPr sz="1600" spc="0" dirty="0">
                <a:latin typeface="仿宋_GB2312"/>
                <a:cs typeface="仿宋_GB2312"/>
              </a:rPr>
              <a:t>业</a:t>
            </a:r>
            <a:r>
              <a:rPr sz="1600" spc="-5" dirty="0">
                <a:latin typeface="仿宋_GB2312"/>
                <a:cs typeface="仿宋_GB2312"/>
              </a:rPr>
              <a:t>入区发展</a:t>
            </a:r>
            <a:r>
              <a:rPr sz="1600" spc="0" dirty="0">
                <a:latin typeface="仿宋_GB2312"/>
                <a:cs typeface="仿宋_GB2312"/>
              </a:rPr>
              <a:t>，</a:t>
            </a:r>
            <a:r>
              <a:rPr sz="1600" spc="-5" dirty="0">
                <a:latin typeface="仿宋_GB2312"/>
                <a:cs typeface="仿宋_GB2312"/>
              </a:rPr>
              <a:t>根据</a:t>
            </a:r>
            <a:r>
              <a:rPr sz="1600" spc="0" dirty="0">
                <a:latin typeface="仿宋_GB2312"/>
                <a:cs typeface="仿宋_GB2312"/>
              </a:rPr>
              <a:t>《</a:t>
            </a:r>
            <a:r>
              <a:rPr sz="1600" spc="-5" dirty="0">
                <a:latin typeface="仿宋_GB2312"/>
                <a:cs typeface="仿宋_GB2312"/>
              </a:rPr>
              <a:t>大兴 </a:t>
            </a:r>
            <a:r>
              <a:rPr sz="1600" spc="0" dirty="0">
                <a:latin typeface="仿宋_GB2312"/>
                <a:cs typeface="仿宋_GB2312"/>
              </a:rPr>
              <a:t>区</a:t>
            </a:r>
            <a:r>
              <a:rPr sz="1600" spc="-5" dirty="0">
                <a:latin typeface="仿宋_GB2312"/>
                <a:cs typeface="仿宋_GB2312"/>
              </a:rPr>
              <a:t>促进</a:t>
            </a:r>
            <a:r>
              <a:rPr sz="1600" spc="0" dirty="0">
                <a:latin typeface="仿宋_GB2312"/>
                <a:cs typeface="仿宋_GB2312"/>
              </a:rPr>
              <a:t>产</a:t>
            </a:r>
            <a:r>
              <a:rPr sz="1600" spc="-5" dirty="0">
                <a:latin typeface="仿宋_GB2312"/>
                <a:cs typeface="仿宋_GB2312"/>
              </a:rPr>
              <a:t>业发展</a:t>
            </a:r>
            <a:r>
              <a:rPr sz="1600" spc="0" dirty="0">
                <a:latin typeface="仿宋_GB2312"/>
                <a:cs typeface="仿宋_GB2312"/>
              </a:rPr>
              <a:t>的</a:t>
            </a:r>
            <a:r>
              <a:rPr sz="1600" spc="-5" dirty="0">
                <a:latin typeface="仿宋_GB2312"/>
                <a:cs typeface="仿宋_GB2312"/>
              </a:rPr>
              <a:t>指导</a:t>
            </a:r>
            <a:r>
              <a:rPr sz="1600" spc="0" dirty="0">
                <a:latin typeface="仿宋_GB2312"/>
                <a:cs typeface="仿宋_GB2312"/>
              </a:rPr>
              <a:t>意</a:t>
            </a:r>
            <a:r>
              <a:rPr sz="1600" spc="-5" dirty="0">
                <a:latin typeface="仿宋_GB2312"/>
                <a:cs typeface="仿宋_GB2312"/>
              </a:rPr>
              <a:t>见</a:t>
            </a:r>
            <a:r>
              <a:rPr sz="1600" spc="-155" dirty="0">
                <a:latin typeface="仿宋_GB2312"/>
                <a:cs typeface="仿宋_GB2312"/>
              </a:rPr>
              <a:t>》</a:t>
            </a:r>
            <a:r>
              <a:rPr sz="1600" spc="-10" dirty="0">
                <a:latin typeface="Times New Roman"/>
                <a:cs typeface="Times New Roman"/>
              </a:rPr>
              <a:t>(</a:t>
            </a:r>
            <a:r>
              <a:rPr sz="1600" spc="-5" dirty="0">
                <a:latin typeface="仿宋_GB2312"/>
                <a:cs typeface="仿宋_GB2312"/>
              </a:rPr>
              <a:t>京</a:t>
            </a:r>
            <a:r>
              <a:rPr sz="1600" spc="0" dirty="0">
                <a:latin typeface="仿宋_GB2312"/>
                <a:cs typeface="仿宋_GB2312"/>
              </a:rPr>
              <a:t>兴</a:t>
            </a:r>
            <a:r>
              <a:rPr sz="1600" spc="-5" dirty="0">
                <a:latin typeface="仿宋_GB2312"/>
                <a:cs typeface="仿宋_GB2312"/>
              </a:rPr>
              <a:t>政</a:t>
            </a:r>
            <a:r>
              <a:rPr sz="1600" spc="-175" dirty="0">
                <a:latin typeface="仿宋_GB2312"/>
                <a:cs typeface="仿宋_GB2312"/>
              </a:rPr>
              <a:t>发</a:t>
            </a:r>
            <a:r>
              <a:rPr sz="1600" spc="0" dirty="0">
                <a:latin typeface="仿宋_GB2312"/>
                <a:cs typeface="仿宋_GB2312"/>
              </a:rPr>
              <a:t>„</a:t>
            </a:r>
            <a:r>
              <a:rPr sz="1600" spc="-5" dirty="0">
                <a:latin typeface="Times New Roman"/>
                <a:cs typeface="Times New Roman"/>
              </a:rPr>
              <a:t>2</a:t>
            </a:r>
            <a:r>
              <a:rPr sz="1600" spc="-15" dirty="0">
                <a:latin typeface="Times New Roman"/>
                <a:cs typeface="Times New Roman"/>
              </a:rPr>
              <a:t>0</a:t>
            </a:r>
            <a:r>
              <a:rPr sz="1600" spc="-5" dirty="0">
                <a:latin typeface="Times New Roman"/>
                <a:cs typeface="Times New Roman"/>
              </a:rPr>
              <a:t>1</a:t>
            </a:r>
            <a:r>
              <a:rPr sz="1600" spc="-10" dirty="0">
                <a:latin typeface="Times New Roman"/>
                <a:cs typeface="Times New Roman"/>
              </a:rPr>
              <a:t>8</a:t>
            </a:r>
            <a:r>
              <a:rPr sz="1600" spc="-165" dirty="0">
                <a:latin typeface="仿宋_GB2312"/>
                <a:cs typeface="仿宋_GB2312"/>
              </a:rPr>
              <a:t>‟</a:t>
            </a:r>
            <a:r>
              <a:rPr sz="1600" spc="-5" dirty="0">
                <a:latin typeface="Times New Roman"/>
                <a:cs typeface="Times New Roman"/>
              </a:rPr>
              <a:t>5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0" dirty="0">
                <a:latin typeface="仿宋_GB2312"/>
                <a:cs typeface="仿宋_GB2312"/>
              </a:rPr>
              <a:t>号</a:t>
            </a:r>
            <a:r>
              <a:rPr sz="1600" spc="-10" dirty="0">
                <a:latin typeface="Times New Roman"/>
                <a:cs typeface="Times New Roman"/>
              </a:rPr>
              <a:t>)</a:t>
            </a:r>
            <a:r>
              <a:rPr sz="1600" spc="-175" dirty="0">
                <a:latin typeface="仿宋_GB2312"/>
                <a:cs typeface="仿宋_GB2312"/>
              </a:rPr>
              <a:t>，</a:t>
            </a:r>
            <a:r>
              <a:rPr sz="1600" spc="0" dirty="0">
                <a:latin typeface="仿宋_GB2312"/>
                <a:cs typeface="仿宋_GB2312"/>
              </a:rPr>
              <a:t>结</a:t>
            </a:r>
            <a:r>
              <a:rPr sz="1600" spc="-5" dirty="0">
                <a:latin typeface="仿宋_GB2312"/>
                <a:cs typeface="仿宋_GB2312"/>
              </a:rPr>
              <a:t>合我区 </a:t>
            </a:r>
            <a:r>
              <a:rPr sz="1600" spc="0" dirty="0">
                <a:latin typeface="仿宋_GB2312"/>
                <a:cs typeface="仿宋_GB2312"/>
              </a:rPr>
              <a:t>实</a:t>
            </a:r>
            <a:r>
              <a:rPr sz="1600" spc="-5" dirty="0">
                <a:latin typeface="仿宋_GB2312"/>
                <a:cs typeface="仿宋_GB2312"/>
              </a:rPr>
              <a:t>际，</a:t>
            </a:r>
            <a:r>
              <a:rPr sz="1600" spc="0" dirty="0">
                <a:latin typeface="仿宋_GB2312"/>
                <a:cs typeface="仿宋_GB2312"/>
              </a:rPr>
              <a:t>制</a:t>
            </a:r>
            <a:r>
              <a:rPr sz="1600" spc="-5" dirty="0">
                <a:latin typeface="仿宋_GB2312"/>
                <a:cs typeface="仿宋_GB2312"/>
              </a:rPr>
              <a:t>定本办</a:t>
            </a:r>
            <a:r>
              <a:rPr sz="1600" spc="0" dirty="0">
                <a:latin typeface="仿宋_GB2312"/>
                <a:cs typeface="仿宋_GB2312"/>
              </a:rPr>
              <a:t>法</a:t>
            </a:r>
            <a:r>
              <a:rPr sz="1600" spc="-5" dirty="0">
                <a:latin typeface="仿宋_GB2312"/>
                <a:cs typeface="仿宋_GB2312"/>
              </a:rPr>
              <a:t>。</a:t>
            </a:r>
            <a:endParaRPr sz="1600" dirty="0">
              <a:latin typeface="仿宋_GB2312"/>
              <a:cs typeface="仿宋_GB2312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R="93980" algn="ctr">
              <a:lnSpc>
                <a:spcPct val="100000"/>
              </a:lnSpc>
            </a:pPr>
            <a:r>
              <a:rPr sz="1600" spc="0" dirty="0">
                <a:latin typeface="黑体"/>
                <a:cs typeface="黑体"/>
              </a:rPr>
              <a:t>第</a:t>
            </a:r>
            <a:r>
              <a:rPr sz="1600" spc="-5" dirty="0">
                <a:latin typeface="黑体"/>
                <a:cs typeface="黑体"/>
              </a:rPr>
              <a:t>一章</a:t>
            </a:r>
            <a:r>
              <a:rPr sz="1600" dirty="0">
                <a:latin typeface="黑体"/>
                <a:cs typeface="黑体"/>
              </a:rPr>
              <a:t> </a:t>
            </a:r>
            <a:r>
              <a:rPr sz="1600" spc="-5" dirty="0">
                <a:latin typeface="黑体"/>
                <a:cs typeface="黑体"/>
              </a:rPr>
              <a:t>适</a:t>
            </a:r>
            <a:r>
              <a:rPr sz="1600" spc="0" dirty="0">
                <a:latin typeface="黑体"/>
                <a:cs typeface="黑体"/>
              </a:rPr>
              <a:t>用</a:t>
            </a:r>
            <a:r>
              <a:rPr sz="1600" spc="-5" dirty="0">
                <a:latin typeface="黑体"/>
                <a:cs typeface="黑体"/>
              </a:rPr>
              <a:t>范围</a:t>
            </a:r>
            <a:endParaRPr sz="1600" dirty="0">
              <a:latin typeface="黑体"/>
              <a:cs typeface="黑体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 marR="107950" indent="408305">
              <a:lnSpc>
                <a:spcPct val="146200"/>
              </a:lnSpc>
            </a:pPr>
            <a:r>
              <a:rPr sz="1600" b="1" spc="-5" dirty="0">
                <a:latin typeface="仿宋_GB2312"/>
                <a:cs typeface="仿宋_GB2312"/>
              </a:rPr>
              <a:t>第一条</a:t>
            </a:r>
            <a:r>
              <a:rPr sz="1600" b="1" spc="-15" dirty="0">
                <a:latin typeface="仿宋_GB2312"/>
                <a:cs typeface="仿宋_GB2312"/>
              </a:rPr>
              <a:t>：</a:t>
            </a:r>
            <a:r>
              <a:rPr sz="1600" spc="-5" dirty="0">
                <a:latin typeface="仿宋_GB2312"/>
                <a:cs typeface="仿宋_GB2312"/>
              </a:rPr>
              <a:t>本办法</a:t>
            </a:r>
            <a:r>
              <a:rPr sz="1600" spc="0" dirty="0">
                <a:latin typeface="仿宋_GB2312"/>
                <a:cs typeface="仿宋_GB2312"/>
              </a:rPr>
              <a:t>适</a:t>
            </a:r>
            <a:r>
              <a:rPr sz="1600" spc="-5" dirty="0">
                <a:latin typeface="仿宋_GB2312"/>
                <a:cs typeface="仿宋_GB2312"/>
              </a:rPr>
              <a:t>用于</a:t>
            </a:r>
            <a:r>
              <a:rPr sz="1600" spc="0" dirty="0">
                <a:latin typeface="仿宋_GB2312"/>
                <a:cs typeface="仿宋_GB2312"/>
              </a:rPr>
              <a:t>在</a:t>
            </a:r>
            <a:r>
              <a:rPr sz="1600" spc="-5" dirty="0">
                <a:latin typeface="仿宋_GB2312"/>
                <a:cs typeface="仿宋_GB2312"/>
              </a:rPr>
              <a:t>大兴区</a:t>
            </a:r>
            <a:r>
              <a:rPr sz="1600" spc="0" dirty="0">
                <a:latin typeface="仿宋_GB2312"/>
                <a:cs typeface="仿宋_GB2312"/>
              </a:rPr>
              <a:t>注</a:t>
            </a:r>
            <a:r>
              <a:rPr sz="1600" spc="-5" dirty="0">
                <a:latin typeface="仿宋_GB2312"/>
                <a:cs typeface="仿宋_GB2312"/>
              </a:rPr>
              <a:t>册</a:t>
            </a:r>
            <a:r>
              <a:rPr sz="1600" spc="-20" dirty="0">
                <a:latin typeface="仿宋_GB2312"/>
                <a:cs typeface="仿宋_GB2312"/>
              </a:rPr>
              <a:t>、</a:t>
            </a:r>
            <a:r>
              <a:rPr sz="1600" spc="0" dirty="0">
                <a:latin typeface="仿宋_GB2312"/>
                <a:cs typeface="仿宋_GB2312"/>
              </a:rPr>
              <a:t>纳</a:t>
            </a:r>
            <a:r>
              <a:rPr sz="1600" spc="-5" dirty="0">
                <a:latin typeface="仿宋_GB2312"/>
                <a:cs typeface="仿宋_GB2312"/>
              </a:rPr>
              <a:t>税</a:t>
            </a:r>
            <a:r>
              <a:rPr sz="1600" spc="-20" dirty="0">
                <a:latin typeface="仿宋_GB2312"/>
                <a:cs typeface="仿宋_GB2312"/>
              </a:rPr>
              <a:t>、</a:t>
            </a:r>
            <a:r>
              <a:rPr sz="1600" spc="-5" dirty="0">
                <a:latin typeface="仿宋_GB2312"/>
                <a:cs typeface="仿宋_GB2312"/>
              </a:rPr>
              <a:t>入</a:t>
            </a:r>
            <a:r>
              <a:rPr sz="1600" spc="0" dirty="0">
                <a:latin typeface="仿宋_GB2312"/>
                <a:cs typeface="仿宋_GB2312"/>
              </a:rPr>
              <a:t>统</a:t>
            </a:r>
            <a:r>
              <a:rPr sz="1600" spc="-20" dirty="0">
                <a:latin typeface="仿宋_GB2312"/>
                <a:cs typeface="仿宋_GB2312"/>
              </a:rPr>
              <a:t>，</a:t>
            </a:r>
            <a:r>
              <a:rPr sz="1600" spc="-5" dirty="0">
                <a:latin typeface="仿宋_GB2312"/>
                <a:cs typeface="仿宋_GB2312"/>
              </a:rPr>
              <a:t>并</a:t>
            </a:r>
            <a:r>
              <a:rPr sz="1600" spc="0" dirty="0">
                <a:latin typeface="仿宋_GB2312"/>
                <a:cs typeface="仿宋_GB2312"/>
              </a:rPr>
              <a:t>在</a:t>
            </a:r>
            <a:r>
              <a:rPr sz="1600" spc="-5" dirty="0">
                <a:latin typeface="仿宋_GB2312"/>
                <a:cs typeface="仿宋_GB2312"/>
              </a:rPr>
              <a:t>生 </a:t>
            </a:r>
            <a:r>
              <a:rPr sz="1600" spc="0" dirty="0">
                <a:latin typeface="仿宋_GB2312"/>
                <a:cs typeface="仿宋_GB2312"/>
              </a:rPr>
              <a:t>产</a:t>
            </a:r>
            <a:r>
              <a:rPr sz="1600" spc="-5" dirty="0">
                <a:latin typeface="仿宋_GB2312"/>
                <a:cs typeface="仿宋_GB2312"/>
              </a:rPr>
              <a:t>经营</a:t>
            </a:r>
            <a:r>
              <a:rPr sz="1600" spc="0" dirty="0">
                <a:latin typeface="仿宋_GB2312"/>
                <a:cs typeface="仿宋_GB2312"/>
              </a:rPr>
              <a:t>过</a:t>
            </a:r>
            <a:r>
              <a:rPr sz="1600" spc="-5" dirty="0">
                <a:latin typeface="仿宋_GB2312"/>
                <a:cs typeface="仿宋_GB2312"/>
              </a:rPr>
              <a:t>程中无</a:t>
            </a:r>
            <a:r>
              <a:rPr sz="1600" spc="0" dirty="0">
                <a:latin typeface="仿宋_GB2312"/>
                <a:cs typeface="仿宋_GB2312"/>
              </a:rPr>
              <a:t>违</a:t>
            </a:r>
            <a:r>
              <a:rPr sz="1600" spc="-5" dirty="0">
                <a:latin typeface="仿宋_GB2312"/>
                <a:cs typeface="仿宋_GB2312"/>
              </a:rPr>
              <a:t>法违</a:t>
            </a:r>
            <a:r>
              <a:rPr sz="1600" spc="0" dirty="0">
                <a:latin typeface="仿宋_GB2312"/>
                <a:cs typeface="仿宋_GB2312"/>
              </a:rPr>
              <a:t>规</a:t>
            </a:r>
            <a:r>
              <a:rPr sz="1600" spc="-5" dirty="0">
                <a:latin typeface="仿宋_GB2312"/>
                <a:cs typeface="仿宋_GB2312"/>
              </a:rPr>
              <a:t>行为的</a:t>
            </a:r>
            <a:r>
              <a:rPr sz="1600" spc="0" dirty="0">
                <a:latin typeface="仿宋_GB2312"/>
                <a:cs typeface="仿宋_GB2312"/>
              </a:rPr>
              <a:t>独</a:t>
            </a:r>
            <a:r>
              <a:rPr sz="1600" spc="-5" dirty="0">
                <a:latin typeface="仿宋_GB2312"/>
                <a:cs typeface="仿宋_GB2312"/>
              </a:rPr>
              <a:t>立法</a:t>
            </a:r>
            <a:r>
              <a:rPr sz="1600" spc="0" dirty="0">
                <a:latin typeface="仿宋_GB2312"/>
                <a:cs typeface="仿宋_GB2312"/>
              </a:rPr>
              <a:t>人</a:t>
            </a:r>
            <a:r>
              <a:rPr sz="1600" spc="-5" dirty="0">
                <a:latin typeface="仿宋_GB2312"/>
                <a:cs typeface="仿宋_GB2312"/>
              </a:rPr>
              <a:t>企业。</a:t>
            </a:r>
            <a:endParaRPr sz="1600" dirty="0">
              <a:latin typeface="仿宋_GB2312"/>
              <a:cs typeface="仿宋_GB2312"/>
            </a:endParaRPr>
          </a:p>
          <a:p>
            <a:pPr marL="12700" marR="5080" indent="408305">
              <a:lnSpc>
                <a:spcPct val="145600"/>
              </a:lnSpc>
            </a:pPr>
            <a:r>
              <a:rPr sz="1600" b="1" spc="-5" dirty="0">
                <a:latin typeface="仿宋_GB2312"/>
                <a:cs typeface="仿宋_GB2312"/>
              </a:rPr>
              <a:t>第二条</a:t>
            </a:r>
            <a:r>
              <a:rPr sz="1600" b="1" spc="-55" dirty="0">
                <a:latin typeface="仿宋_GB2312"/>
                <a:cs typeface="仿宋_GB2312"/>
              </a:rPr>
              <a:t>：</a:t>
            </a:r>
            <a:r>
              <a:rPr sz="1600" spc="-5" dirty="0">
                <a:latin typeface="仿宋_GB2312"/>
                <a:cs typeface="仿宋_GB2312"/>
              </a:rPr>
              <a:t>入区企</a:t>
            </a:r>
            <a:r>
              <a:rPr sz="1600" spc="0" dirty="0">
                <a:latin typeface="仿宋_GB2312"/>
                <a:cs typeface="仿宋_GB2312"/>
              </a:rPr>
              <a:t>业</a:t>
            </a:r>
            <a:r>
              <a:rPr sz="1600" spc="-5" dirty="0">
                <a:latin typeface="仿宋_GB2312"/>
                <a:cs typeface="仿宋_GB2312"/>
              </a:rPr>
              <a:t>产业</a:t>
            </a:r>
            <a:r>
              <a:rPr sz="1600" spc="0" dirty="0">
                <a:latin typeface="仿宋_GB2312"/>
                <a:cs typeface="仿宋_GB2312"/>
              </a:rPr>
              <a:t>定</a:t>
            </a:r>
            <a:r>
              <a:rPr sz="1600" spc="-5" dirty="0">
                <a:latin typeface="仿宋_GB2312"/>
                <a:cs typeface="仿宋_GB2312"/>
              </a:rPr>
              <a:t>位要符</a:t>
            </a:r>
            <a:r>
              <a:rPr sz="1600" spc="0" dirty="0">
                <a:latin typeface="仿宋_GB2312"/>
                <a:cs typeface="仿宋_GB2312"/>
              </a:rPr>
              <a:t>合</a:t>
            </a:r>
            <a:r>
              <a:rPr sz="1600" spc="-5" dirty="0">
                <a:latin typeface="仿宋_GB2312"/>
                <a:cs typeface="仿宋_GB2312"/>
              </a:rPr>
              <a:t>市区</a:t>
            </a:r>
            <a:r>
              <a:rPr sz="1600" spc="0" dirty="0">
                <a:latin typeface="仿宋_GB2312"/>
                <a:cs typeface="仿宋_GB2312"/>
              </a:rPr>
              <a:t>两</a:t>
            </a:r>
            <a:r>
              <a:rPr sz="1600" spc="-5" dirty="0">
                <a:latin typeface="仿宋_GB2312"/>
                <a:cs typeface="仿宋_GB2312"/>
              </a:rPr>
              <a:t>级高精</a:t>
            </a:r>
            <a:r>
              <a:rPr sz="1600" spc="0" dirty="0">
                <a:latin typeface="仿宋_GB2312"/>
                <a:cs typeface="仿宋_GB2312"/>
              </a:rPr>
              <a:t>尖</a:t>
            </a:r>
            <a:r>
              <a:rPr sz="1600" spc="-5" dirty="0">
                <a:latin typeface="仿宋_GB2312"/>
                <a:cs typeface="仿宋_GB2312"/>
              </a:rPr>
              <a:t>产业</a:t>
            </a:r>
            <a:r>
              <a:rPr sz="1600" spc="0" dirty="0">
                <a:latin typeface="仿宋_GB2312"/>
                <a:cs typeface="仿宋_GB2312"/>
              </a:rPr>
              <a:t>目</a:t>
            </a:r>
            <a:r>
              <a:rPr sz="1600" spc="-5" dirty="0">
                <a:latin typeface="仿宋_GB2312"/>
                <a:cs typeface="仿宋_GB2312"/>
              </a:rPr>
              <a:t>录 </a:t>
            </a:r>
            <a:r>
              <a:rPr sz="1600" spc="0" dirty="0">
                <a:latin typeface="仿宋_GB2312"/>
                <a:cs typeface="仿宋_GB2312"/>
              </a:rPr>
              <a:t>和</a:t>
            </a:r>
            <a:r>
              <a:rPr sz="1600" spc="-5" dirty="0">
                <a:latin typeface="仿宋_GB2312"/>
                <a:cs typeface="仿宋_GB2312"/>
              </a:rPr>
              <a:t>大兴</a:t>
            </a:r>
            <a:r>
              <a:rPr sz="1600" spc="0" dirty="0">
                <a:latin typeface="仿宋_GB2312"/>
                <a:cs typeface="仿宋_GB2312"/>
              </a:rPr>
              <a:t>区</a:t>
            </a:r>
            <a:r>
              <a:rPr sz="1600" spc="-5" dirty="0">
                <a:latin typeface="仿宋_GB2312"/>
                <a:cs typeface="仿宋_GB2312"/>
              </a:rPr>
              <a:t>产业发</a:t>
            </a:r>
            <a:r>
              <a:rPr sz="1600" spc="0" dirty="0">
                <a:latin typeface="仿宋_GB2312"/>
                <a:cs typeface="仿宋_GB2312"/>
              </a:rPr>
              <a:t>展</a:t>
            </a:r>
            <a:r>
              <a:rPr sz="1600" spc="-5" dirty="0">
                <a:latin typeface="仿宋_GB2312"/>
                <a:cs typeface="仿宋_GB2312"/>
              </a:rPr>
              <a:t>规划</a:t>
            </a:r>
            <a:r>
              <a:rPr sz="1600" spc="0" dirty="0">
                <a:latin typeface="仿宋_GB2312"/>
                <a:cs typeface="仿宋_GB2312"/>
              </a:rPr>
              <a:t>，</a:t>
            </a:r>
            <a:r>
              <a:rPr sz="1600" spc="-5" dirty="0">
                <a:latin typeface="仿宋_GB2312"/>
                <a:cs typeface="仿宋_GB2312"/>
              </a:rPr>
              <a:t>重点突</a:t>
            </a:r>
            <a:r>
              <a:rPr sz="1600" spc="0" dirty="0">
                <a:latin typeface="仿宋_GB2312"/>
                <a:cs typeface="仿宋_GB2312"/>
              </a:rPr>
              <a:t>出</a:t>
            </a:r>
            <a:r>
              <a:rPr sz="1600" spc="-5" dirty="0">
                <a:latin typeface="仿宋_GB2312"/>
                <a:cs typeface="仿宋_GB2312"/>
              </a:rPr>
              <a:t>医药</a:t>
            </a:r>
            <a:r>
              <a:rPr sz="1600" spc="0" dirty="0">
                <a:latin typeface="仿宋_GB2312"/>
                <a:cs typeface="仿宋_GB2312"/>
              </a:rPr>
              <a:t>健</a:t>
            </a:r>
            <a:r>
              <a:rPr sz="1600" spc="-5" dirty="0">
                <a:latin typeface="仿宋_GB2312"/>
                <a:cs typeface="仿宋_GB2312"/>
              </a:rPr>
              <a:t>康、新</a:t>
            </a:r>
            <a:r>
              <a:rPr sz="1600" spc="0" dirty="0">
                <a:latin typeface="仿宋_GB2312"/>
                <a:cs typeface="仿宋_GB2312"/>
              </a:rPr>
              <a:t>能</a:t>
            </a:r>
            <a:r>
              <a:rPr sz="1600" spc="-5" dirty="0">
                <a:latin typeface="仿宋_GB2312"/>
                <a:cs typeface="仿宋_GB2312"/>
              </a:rPr>
              <a:t>源智</a:t>
            </a:r>
            <a:r>
              <a:rPr sz="1600" spc="0" dirty="0">
                <a:latin typeface="仿宋_GB2312"/>
                <a:cs typeface="仿宋_GB2312"/>
              </a:rPr>
              <a:t>能</a:t>
            </a:r>
            <a:r>
              <a:rPr sz="1600" spc="-5" dirty="0">
                <a:latin typeface="仿宋_GB2312"/>
                <a:cs typeface="仿宋_GB2312"/>
              </a:rPr>
              <a:t>汽</a:t>
            </a:r>
            <a:r>
              <a:rPr sz="1600" spc="0" dirty="0">
                <a:latin typeface="仿宋_GB2312"/>
                <a:cs typeface="仿宋_GB2312"/>
              </a:rPr>
              <a:t>车</a:t>
            </a:r>
            <a:r>
              <a:rPr sz="1600" spc="-5" dirty="0">
                <a:latin typeface="仿宋_GB2312"/>
                <a:cs typeface="仿宋_GB2312"/>
              </a:rPr>
              <a:t>、</a:t>
            </a:r>
            <a:endParaRPr sz="1600" dirty="0">
              <a:latin typeface="仿宋_GB2312"/>
              <a:cs typeface="仿宋_GB2312"/>
            </a:endParaRPr>
          </a:p>
          <a:p>
            <a:pPr marL="421005" marR="5080" indent="-408940">
              <a:lnSpc>
                <a:spcPct val="145700"/>
              </a:lnSpc>
              <a:spcBef>
                <a:spcPts val="10"/>
              </a:spcBef>
            </a:pPr>
            <a:r>
              <a:rPr sz="1600" spc="0" dirty="0">
                <a:latin typeface="仿宋_GB2312"/>
                <a:cs typeface="仿宋_GB2312"/>
              </a:rPr>
              <a:t>文</a:t>
            </a:r>
            <a:r>
              <a:rPr sz="1600" spc="-5" dirty="0">
                <a:latin typeface="仿宋_GB2312"/>
                <a:cs typeface="仿宋_GB2312"/>
              </a:rPr>
              <a:t>化创</a:t>
            </a:r>
            <a:r>
              <a:rPr sz="1600" spc="0" dirty="0">
                <a:latin typeface="仿宋_GB2312"/>
                <a:cs typeface="仿宋_GB2312"/>
              </a:rPr>
              <a:t>意</a:t>
            </a:r>
            <a:r>
              <a:rPr sz="1600" spc="-270" dirty="0">
                <a:latin typeface="仿宋_GB2312"/>
                <a:cs typeface="仿宋_GB2312"/>
              </a:rPr>
              <a:t>、</a:t>
            </a:r>
            <a:r>
              <a:rPr sz="1600" spc="-5" dirty="0">
                <a:latin typeface="仿宋_GB2312"/>
                <a:cs typeface="仿宋_GB2312"/>
              </a:rPr>
              <a:t>新一</a:t>
            </a:r>
            <a:r>
              <a:rPr sz="1600" spc="0" dirty="0">
                <a:latin typeface="仿宋_GB2312"/>
                <a:cs typeface="仿宋_GB2312"/>
              </a:rPr>
              <a:t>代</a:t>
            </a:r>
            <a:r>
              <a:rPr sz="1600" spc="-5" dirty="0">
                <a:latin typeface="仿宋_GB2312"/>
                <a:cs typeface="仿宋_GB2312"/>
              </a:rPr>
              <a:t>信息</a:t>
            </a:r>
            <a:r>
              <a:rPr sz="1600" spc="0" dirty="0">
                <a:latin typeface="仿宋_GB2312"/>
                <a:cs typeface="仿宋_GB2312"/>
              </a:rPr>
              <a:t>技术</a:t>
            </a:r>
            <a:r>
              <a:rPr sz="1600" spc="-285" dirty="0">
                <a:latin typeface="仿宋_GB2312"/>
                <a:cs typeface="仿宋_GB2312"/>
              </a:rPr>
              <a:t>、</a:t>
            </a:r>
            <a:r>
              <a:rPr sz="1600" spc="-5" dirty="0">
                <a:latin typeface="仿宋_GB2312"/>
                <a:cs typeface="仿宋_GB2312"/>
              </a:rPr>
              <a:t>科</a:t>
            </a:r>
            <a:r>
              <a:rPr sz="1600" spc="0" dirty="0">
                <a:latin typeface="仿宋_GB2312"/>
                <a:cs typeface="仿宋_GB2312"/>
              </a:rPr>
              <a:t>技</a:t>
            </a:r>
            <a:r>
              <a:rPr sz="1600" spc="-5" dirty="0">
                <a:latin typeface="仿宋_GB2312"/>
                <a:cs typeface="仿宋_GB2312"/>
              </a:rPr>
              <a:t>服</a:t>
            </a:r>
            <a:r>
              <a:rPr sz="1600" spc="0" dirty="0">
                <a:latin typeface="仿宋_GB2312"/>
                <a:cs typeface="仿宋_GB2312"/>
              </a:rPr>
              <a:t>务</a:t>
            </a:r>
            <a:r>
              <a:rPr sz="1600" spc="-285" dirty="0">
                <a:latin typeface="仿宋_GB2312"/>
                <a:cs typeface="仿宋_GB2312"/>
              </a:rPr>
              <a:t>、</a:t>
            </a:r>
            <a:r>
              <a:rPr sz="1600" spc="0" dirty="0">
                <a:latin typeface="仿宋_GB2312"/>
                <a:cs typeface="仿宋_GB2312"/>
              </a:rPr>
              <a:t>航</a:t>
            </a:r>
            <a:r>
              <a:rPr sz="1600" spc="-5" dirty="0">
                <a:latin typeface="仿宋_GB2312"/>
                <a:cs typeface="仿宋_GB2312"/>
              </a:rPr>
              <a:t>空</a:t>
            </a:r>
            <a:r>
              <a:rPr sz="1600" spc="0" dirty="0">
                <a:latin typeface="仿宋_GB2312"/>
                <a:cs typeface="仿宋_GB2312"/>
              </a:rPr>
              <a:t>服务</a:t>
            </a:r>
            <a:r>
              <a:rPr sz="1600" spc="-5" dirty="0">
                <a:latin typeface="仿宋_GB2312"/>
                <a:cs typeface="仿宋_GB2312"/>
              </a:rPr>
              <a:t>等产</a:t>
            </a:r>
            <a:r>
              <a:rPr sz="1600" spc="0" dirty="0">
                <a:latin typeface="仿宋_GB2312"/>
                <a:cs typeface="仿宋_GB2312"/>
              </a:rPr>
              <a:t>业</a:t>
            </a:r>
            <a:r>
              <a:rPr sz="1600" spc="-5" dirty="0">
                <a:latin typeface="仿宋_GB2312"/>
                <a:cs typeface="仿宋_GB2312"/>
              </a:rPr>
              <a:t>类项目。 </a:t>
            </a:r>
            <a:r>
              <a:rPr sz="1600" b="1" spc="-5" dirty="0">
                <a:latin typeface="仿宋_GB2312"/>
                <a:cs typeface="仿宋_GB2312"/>
              </a:rPr>
              <a:t>第三条</a:t>
            </a:r>
            <a:r>
              <a:rPr sz="1600" b="1" spc="-30" dirty="0">
                <a:latin typeface="仿宋_GB2312"/>
                <a:cs typeface="仿宋_GB2312"/>
              </a:rPr>
              <a:t>：</a:t>
            </a:r>
            <a:r>
              <a:rPr sz="1600" spc="0" dirty="0">
                <a:latin typeface="仿宋_GB2312"/>
                <a:cs typeface="仿宋_GB2312"/>
              </a:rPr>
              <a:t>本</a:t>
            </a:r>
            <a:r>
              <a:rPr sz="1600" spc="-5" dirty="0">
                <a:latin typeface="仿宋_GB2312"/>
                <a:cs typeface="仿宋_GB2312"/>
              </a:rPr>
              <a:t>办法</a:t>
            </a:r>
            <a:r>
              <a:rPr sz="1600" spc="0" dirty="0">
                <a:latin typeface="仿宋_GB2312"/>
                <a:cs typeface="仿宋_GB2312"/>
              </a:rPr>
              <a:t>出</a:t>
            </a:r>
            <a:r>
              <a:rPr sz="1600" spc="-5" dirty="0">
                <a:latin typeface="仿宋_GB2312"/>
                <a:cs typeface="仿宋_GB2312"/>
              </a:rPr>
              <a:t>台后</a:t>
            </a:r>
            <a:r>
              <a:rPr sz="1600" spc="-20" dirty="0">
                <a:latin typeface="仿宋_GB2312"/>
                <a:cs typeface="仿宋_GB2312"/>
              </a:rPr>
              <a:t>，</a:t>
            </a:r>
            <a:r>
              <a:rPr sz="1600" spc="0" dirty="0">
                <a:latin typeface="仿宋_GB2312"/>
                <a:cs typeface="仿宋_GB2312"/>
              </a:rPr>
              <a:t>在</a:t>
            </a:r>
            <a:r>
              <a:rPr sz="1600" spc="-5" dirty="0">
                <a:latin typeface="仿宋_GB2312"/>
                <a:cs typeface="仿宋_GB2312"/>
              </a:rPr>
              <a:t>我区</a:t>
            </a:r>
            <a:r>
              <a:rPr sz="1600" spc="0" dirty="0">
                <a:latin typeface="仿宋_GB2312"/>
                <a:cs typeface="仿宋_GB2312"/>
              </a:rPr>
              <a:t>新</a:t>
            </a:r>
            <a:r>
              <a:rPr sz="1600" spc="-5" dirty="0">
                <a:latin typeface="仿宋_GB2312"/>
                <a:cs typeface="仿宋_GB2312"/>
              </a:rPr>
              <a:t>注册</a:t>
            </a:r>
            <a:r>
              <a:rPr sz="1600" spc="0" dirty="0">
                <a:latin typeface="仿宋_GB2312"/>
                <a:cs typeface="仿宋_GB2312"/>
              </a:rPr>
              <a:t>的</a:t>
            </a:r>
            <a:r>
              <a:rPr sz="1600" spc="-5" dirty="0">
                <a:latin typeface="仿宋_GB2312"/>
                <a:cs typeface="仿宋_GB2312"/>
              </a:rPr>
              <a:t>规模以</a:t>
            </a:r>
            <a:r>
              <a:rPr sz="1600" spc="0" dirty="0">
                <a:latin typeface="仿宋_GB2312"/>
                <a:cs typeface="仿宋_GB2312"/>
              </a:rPr>
              <a:t>上</a:t>
            </a:r>
            <a:r>
              <a:rPr sz="1600" spc="-5" dirty="0">
                <a:latin typeface="仿宋_GB2312"/>
                <a:cs typeface="仿宋_GB2312"/>
              </a:rPr>
              <a:t>企业</a:t>
            </a:r>
            <a:r>
              <a:rPr sz="1600" spc="-20" dirty="0">
                <a:latin typeface="仿宋_GB2312"/>
                <a:cs typeface="仿宋_GB2312"/>
              </a:rPr>
              <a:t>，</a:t>
            </a:r>
            <a:r>
              <a:rPr sz="1600" spc="-5" dirty="0">
                <a:latin typeface="仿宋_GB2312"/>
                <a:cs typeface="仿宋_GB2312"/>
              </a:rPr>
              <a:t>须</a:t>
            </a:r>
            <a:endParaRPr sz="1600" dirty="0">
              <a:latin typeface="仿宋_GB2312"/>
              <a:cs typeface="仿宋_GB2312"/>
            </a:endParaRPr>
          </a:p>
          <a:p>
            <a:pPr marL="12700" marR="106045">
              <a:lnSpc>
                <a:spcPts val="2810"/>
              </a:lnSpc>
              <a:spcBef>
                <a:spcPts val="225"/>
              </a:spcBef>
            </a:pPr>
            <a:r>
              <a:rPr sz="1600" spc="0" dirty="0">
                <a:latin typeface="仿宋_GB2312"/>
                <a:cs typeface="仿宋_GB2312"/>
              </a:rPr>
              <a:t>在</a:t>
            </a:r>
            <a:r>
              <a:rPr sz="1600" spc="-5" dirty="0">
                <a:latin typeface="仿宋_GB2312"/>
                <a:cs typeface="仿宋_GB2312"/>
              </a:rPr>
              <a:t>正式</a:t>
            </a:r>
            <a:r>
              <a:rPr sz="1600" spc="0" dirty="0">
                <a:latin typeface="仿宋_GB2312"/>
                <a:cs typeface="仿宋_GB2312"/>
              </a:rPr>
              <a:t>生</a:t>
            </a:r>
            <a:r>
              <a:rPr sz="1600" spc="-5" dirty="0">
                <a:latin typeface="仿宋_GB2312"/>
                <a:cs typeface="仿宋_GB2312"/>
              </a:rPr>
              <a:t>产</a:t>
            </a:r>
            <a:r>
              <a:rPr sz="1600" spc="0" dirty="0">
                <a:latin typeface="仿宋_GB2312"/>
                <a:cs typeface="仿宋_GB2312"/>
              </a:rPr>
              <a:t>经</a:t>
            </a:r>
            <a:r>
              <a:rPr sz="1600" spc="-5" dirty="0">
                <a:latin typeface="仿宋_GB2312"/>
                <a:cs typeface="仿宋_GB2312"/>
              </a:rPr>
              <a:t>营</a:t>
            </a:r>
            <a:r>
              <a:rPr sz="1600" spc="-405" dirty="0">
                <a:latin typeface="仿宋_GB2312"/>
                <a:cs typeface="仿宋_GB2312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3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0" dirty="0">
                <a:latin typeface="仿宋_GB2312"/>
                <a:cs typeface="仿宋_GB2312"/>
              </a:rPr>
              <a:t>年</a:t>
            </a:r>
            <a:r>
              <a:rPr sz="1600" spc="-5" dirty="0">
                <a:latin typeface="仿宋_GB2312"/>
                <a:cs typeface="仿宋_GB2312"/>
              </a:rPr>
              <a:t>内达到</a:t>
            </a:r>
            <a:r>
              <a:rPr sz="1600" spc="0" dirty="0">
                <a:latin typeface="仿宋_GB2312"/>
                <a:cs typeface="仿宋_GB2312"/>
              </a:rPr>
              <a:t>“</a:t>
            </a:r>
            <a:r>
              <a:rPr sz="1600" spc="-5" dirty="0">
                <a:latin typeface="仿宋_GB2312"/>
                <a:cs typeface="仿宋_GB2312"/>
              </a:rPr>
              <a:t>区</a:t>
            </a:r>
            <a:r>
              <a:rPr sz="1600" spc="0" dirty="0">
                <a:latin typeface="仿宋_GB2312"/>
                <a:cs typeface="仿宋_GB2312"/>
              </a:rPr>
              <a:t>级</a:t>
            </a:r>
            <a:r>
              <a:rPr sz="1600" spc="-5" dirty="0">
                <a:latin typeface="仿宋_GB2312"/>
                <a:cs typeface="仿宋_GB2312"/>
              </a:rPr>
              <a:t>高精</a:t>
            </a:r>
            <a:r>
              <a:rPr sz="1600" spc="0" dirty="0">
                <a:latin typeface="仿宋_GB2312"/>
                <a:cs typeface="仿宋_GB2312"/>
              </a:rPr>
              <a:t>尖</a:t>
            </a:r>
            <a:r>
              <a:rPr sz="1600" spc="-5" dirty="0">
                <a:latin typeface="仿宋_GB2312"/>
                <a:cs typeface="仿宋_GB2312"/>
              </a:rPr>
              <a:t>企业名录</a:t>
            </a:r>
            <a:r>
              <a:rPr sz="1600" spc="0" dirty="0">
                <a:latin typeface="仿宋_GB2312"/>
                <a:cs typeface="仿宋_GB2312"/>
              </a:rPr>
              <a:t>”</a:t>
            </a:r>
            <a:r>
              <a:rPr sz="1600" spc="-5" dirty="0">
                <a:latin typeface="仿宋_GB2312"/>
                <a:cs typeface="仿宋_GB2312"/>
              </a:rPr>
              <a:t>标准</a:t>
            </a:r>
            <a:r>
              <a:rPr sz="1600" spc="0" dirty="0">
                <a:latin typeface="仿宋_GB2312"/>
                <a:cs typeface="仿宋_GB2312"/>
              </a:rPr>
              <a:t>，</a:t>
            </a:r>
            <a:r>
              <a:rPr sz="1600" spc="-5" dirty="0">
                <a:latin typeface="仿宋_GB2312"/>
                <a:cs typeface="仿宋_GB2312"/>
              </a:rPr>
              <a:t>并承 </a:t>
            </a:r>
            <a:r>
              <a:rPr sz="1600" spc="0" dirty="0">
                <a:latin typeface="仿宋_GB2312"/>
                <a:cs typeface="仿宋_GB2312"/>
              </a:rPr>
              <a:t>诺</a:t>
            </a:r>
            <a:r>
              <a:rPr sz="1600" spc="-5" dirty="0">
                <a:latin typeface="仿宋_GB2312"/>
                <a:cs typeface="仿宋_GB2312"/>
              </a:rPr>
              <a:t>在领</a:t>
            </a:r>
            <a:r>
              <a:rPr sz="1600" spc="0" dirty="0">
                <a:latin typeface="仿宋_GB2312"/>
                <a:cs typeface="仿宋_GB2312"/>
              </a:rPr>
              <a:t>取</a:t>
            </a:r>
            <a:r>
              <a:rPr sz="1600" spc="-5" dirty="0">
                <a:latin typeface="仿宋_GB2312"/>
                <a:cs typeface="仿宋_GB2312"/>
              </a:rPr>
              <a:t>扶持资</a:t>
            </a:r>
            <a:r>
              <a:rPr sz="1600" spc="0" dirty="0">
                <a:latin typeface="仿宋_GB2312"/>
                <a:cs typeface="仿宋_GB2312"/>
              </a:rPr>
              <a:t>金</a:t>
            </a:r>
            <a:r>
              <a:rPr sz="1600" spc="-5" dirty="0">
                <a:latin typeface="仿宋_GB2312"/>
                <a:cs typeface="仿宋_GB2312"/>
              </a:rPr>
              <a:t>后</a:t>
            </a:r>
            <a:r>
              <a:rPr sz="1600" spc="5" dirty="0">
                <a:latin typeface="仿宋_GB2312"/>
                <a:cs typeface="仿宋_GB2312"/>
              </a:rPr>
              <a:t>，</a:t>
            </a:r>
            <a:r>
              <a:rPr sz="1600" spc="-5" dirty="0">
                <a:latin typeface="Times New Roman"/>
                <a:cs typeface="Times New Roman"/>
              </a:rPr>
              <a:t>5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0" dirty="0">
                <a:latin typeface="仿宋_GB2312"/>
                <a:cs typeface="仿宋_GB2312"/>
              </a:rPr>
              <a:t>年</a:t>
            </a:r>
            <a:r>
              <a:rPr sz="1600" spc="-5" dirty="0">
                <a:latin typeface="仿宋_GB2312"/>
                <a:cs typeface="仿宋_GB2312"/>
              </a:rPr>
              <a:t>内连</a:t>
            </a:r>
            <a:r>
              <a:rPr sz="1600" spc="0" dirty="0">
                <a:latin typeface="仿宋_GB2312"/>
                <a:cs typeface="仿宋_GB2312"/>
              </a:rPr>
              <a:t>续</a:t>
            </a:r>
            <a:r>
              <a:rPr sz="1600" spc="-5" dirty="0">
                <a:latin typeface="仿宋_GB2312"/>
                <a:cs typeface="仿宋_GB2312"/>
              </a:rPr>
              <a:t>在我</a:t>
            </a:r>
            <a:r>
              <a:rPr sz="1600" spc="0" dirty="0">
                <a:latin typeface="仿宋_GB2312"/>
                <a:cs typeface="仿宋_GB2312"/>
              </a:rPr>
              <a:t>区</a:t>
            </a:r>
            <a:r>
              <a:rPr sz="1600" spc="-5" dirty="0">
                <a:latin typeface="仿宋_GB2312"/>
                <a:cs typeface="仿宋_GB2312"/>
              </a:rPr>
              <a:t>纳税、</a:t>
            </a:r>
            <a:r>
              <a:rPr sz="1600" spc="0" dirty="0">
                <a:latin typeface="仿宋_GB2312"/>
                <a:cs typeface="仿宋_GB2312"/>
              </a:rPr>
              <a:t>入</a:t>
            </a:r>
            <a:r>
              <a:rPr sz="1600" spc="-5" dirty="0">
                <a:latin typeface="仿宋_GB2312"/>
                <a:cs typeface="仿宋_GB2312"/>
              </a:rPr>
              <a:t>统。</a:t>
            </a:r>
            <a:endParaRPr sz="1600" dirty="0">
              <a:latin typeface="仿宋_GB2312"/>
              <a:cs typeface="仿宋_GB2312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421005" indent="1673225">
              <a:lnSpc>
                <a:spcPct val="100000"/>
              </a:lnSpc>
            </a:pPr>
            <a:r>
              <a:rPr sz="1600" spc="0" dirty="0">
                <a:latin typeface="黑体"/>
                <a:cs typeface="黑体"/>
              </a:rPr>
              <a:t>第</a:t>
            </a:r>
            <a:r>
              <a:rPr sz="1600" spc="-5" dirty="0">
                <a:latin typeface="黑体"/>
                <a:cs typeface="黑体"/>
              </a:rPr>
              <a:t>二章</a:t>
            </a:r>
            <a:r>
              <a:rPr sz="1600" dirty="0">
                <a:latin typeface="黑体"/>
                <a:cs typeface="黑体"/>
              </a:rPr>
              <a:t> </a:t>
            </a:r>
            <a:r>
              <a:rPr sz="1600" spc="-5" dirty="0">
                <a:latin typeface="黑体"/>
                <a:cs typeface="黑体"/>
              </a:rPr>
              <a:t>扶</a:t>
            </a:r>
            <a:r>
              <a:rPr sz="1600" spc="0" dirty="0">
                <a:latin typeface="黑体"/>
                <a:cs typeface="黑体"/>
              </a:rPr>
              <a:t>持</a:t>
            </a:r>
            <a:r>
              <a:rPr sz="1600" spc="-5" dirty="0">
                <a:latin typeface="黑体"/>
                <a:cs typeface="黑体"/>
              </a:rPr>
              <a:t>办法</a:t>
            </a:r>
            <a:endParaRPr sz="1600" dirty="0">
              <a:latin typeface="黑体"/>
              <a:cs typeface="黑体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 marR="5715" indent="408305">
              <a:lnSpc>
                <a:spcPct val="145900"/>
              </a:lnSpc>
            </a:pPr>
            <a:r>
              <a:rPr sz="1600" b="1" spc="-5" dirty="0">
                <a:latin typeface="仿宋_GB2312"/>
                <a:cs typeface="仿宋_GB2312"/>
              </a:rPr>
              <a:t>第四条</a:t>
            </a:r>
            <a:r>
              <a:rPr sz="1600" b="1" spc="-30" dirty="0">
                <a:latin typeface="仿宋_GB2312"/>
                <a:cs typeface="仿宋_GB2312"/>
              </a:rPr>
              <a:t>：</a:t>
            </a:r>
            <a:r>
              <a:rPr sz="1600" spc="0" dirty="0">
                <a:latin typeface="仿宋_GB2312"/>
                <a:cs typeface="仿宋_GB2312"/>
              </a:rPr>
              <a:t>鼓</a:t>
            </a:r>
            <a:r>
              <a:rPr sz="1600" spc="-5" dirty="0">
                <a:latin typeface="仿宋_GB2312"/>
                <a:cs typeface="仿宋_GB2312"/>
              </a:rPr>
              <a:t>励优</a:t>
            </a:r>
            <a:r>
              <a:rPr sz="1600" spc="0" dirty="0">
                <a:latin typeface="仿宋_GB2312"/>
                <a:cs typeface="仿宋_GB2312"/>
              </a:rPr>
              <a:t>质</a:t>
            </a:r>
            <a:r>
              <a:rPr sz="1600" spc="-5" dirty="0">
                <a:latin typeface="仿宋_GB2312"/>
                <a:cs typeface="仿宋_GB2312"/>
              </a:rPr>
              <a:t>企业</a:t>
            </a:r>
            <a:r>
              <a:rPr sz="1600" spc="0" dirty="0">
                <a:latin typeface="仿宋_GB2312"/>
                <a:cs typeface="仿宋_GB2312"/>
              </a:rPr>
              <a:t>入</a:t>
            </a:r>
            <a:r>
              <a:rPr sz="1600" spc="-5" dirty="0">
                <a:latin typeface="仿宋_GB2312"/>
                <a:cs typeface="仿宋_GB2312"/>
              </a:rPr>
              <a:t>区发展</a:t>
            </a:r>
            <a:r>
              <a:rPr sz="1600" spc="-20" dirty="0">
                <a:latin typeface="仿宋_GB2312"/>
                <a:cs typeface="仿宋_GB2312"/>
              </a:rPr>
              <a:t>。</a:t>
            </a:r>
            <a:r>
              <a:rPr sz="1600" spc="0" dirty="0">
                <a:latin typeface="仿宋_GB2312"/>
                <a:cs typeface="仿宋_GB2312"/>
              </a:rPr>
              <a:t>对</a:t>
            </a:r>
            <a:r>
              <a:rPr sz="1600" spc="-5" dirty="0">
                <a:latin typeface="仿宋_GB2312"/>
                <a:cs typeface="仿宋_GB2312"/>
              </a:rPr>
              <a:t>符合</a:t>
            </a:r>
            <a:r>
              <a:rPr sz="1600" spc="0" dirty="0">
                <a:latin typeface="仿宋_GB2312"/>
                <a:cs typeface="仿宋_GB2312"/>
              </a:rPr>
              <a:t>扶</a:t>
            </a:r>
            <a:r>
              <a:rPr sz="1600" spc="-5" dirty="0">
                <a:latin typeface="仿宋_GB2312"/>
                <a:cs typeface="仿宋_GB2312"/>
              </a:rPr>
              <a:t>持条</a:t>
            </a:r>
            <a:r>
              <a:rPr sz="1600" spc="0" dirty="0">
                <a:latin typeface="仿宋_GB2312"/>
                <a:cs typeface="仿宋_GB2312"/>
              </a:rPr>
              <a:t>件</a:t>
            </a:r>
            <a:r>
              <a:rPr sz="1600" spc="-5" dirty="0">
                <a:latin typeface="仿宋_GB2312"/>
                <a:cs typeface="仿宋_GB2312"/>
              </a:rPr>
              <a:t>企业</a:t>
            </a:r>
            <a:r>
              <a:rPr sz="1600" spc="-20" dirty="0">
                <a:latin typeface="仿宋_GB2312"/>
                <a:cs typeface="仿宋_GB2312"/>
              </a:rPr>
              <a:t>，</a:t>
            </a:r>
            <a:r>
              <a:rPr sz="1600" spc="-5" dirty="0">
                <a:latin typeface="仿宋_GB2312"/>
                <a:cs typeface="仿宋_GB2312"/>
              </a:rPr>
              <a:t>按 </a:t>
            </a:r>
            <a:r>
              <a:rPr sz="1600" spc="0" dirty="0">
                <a:latin typeface="仿宋_GB2312"/>
                <a:cs typeface="仿宋_GB2312"/>
              </a:rPr>
              <a:t>照</a:t>
            </a:r>
            <a:r>
              <a:rPr sz="1600" spc="-5" dirty="0">
                <a:latin typeface="仿宋_GB2312"/>
                <a:cs typeface="仿宋_GB2312"/>
              </a:rPr>
              <a:t>年度</a:t>
            </a:r>
            <a:r>
              <a:rPr sz="1600" spc="0" dirty="0">
                <a:latin typeface="仿宋_GB2312"/>
                <a:cs typeface="仿宋_GB2312"/>
              </a:rPr>
              <a:t>区</a:t>
            </a:r>
            <a:r>
              <a:rPr sz="1600" spc="-5" dirty="0">
                <a:latin typeface="仿宋_GB2312"/>
                <a:cs typeface="仿宋_GB2312"/>
              </a:rPr>
              <a:t>级高精</a:t>
            </a:r>
            <a:r>
              <a:rPr sz="1600" spc="0" dirty="0">
                <a:latin typeface="仿宋_GB2312"/>
                <a:cs typeface="仿宋_GB2312"/>
              </a:rPr>
              <a:t>尖</a:t>
            </a:r>
            <a:r>
              <a:rPr sz="1600" spc="-5" dirty="0">
                <a:latin typeface="仿宋_GB2312"/>
                <a:cs typeface="仿宋_GB2312"/>
              </a:rPr>
              <a:t>企业</a:t>
            </a:r>
            <a:r>
              <a:rPr sz="1600" spc="0" dirty="0">
                <a:latin typeface="仿宋_GB2312"/>
                <a:cs typeface="仿宋_GB2312"/>
              </a:rPr>
              <a:t>名</a:t>
            </a:r>
            <a:r>
              <a:rPr sz="1600" spc="-5" dirty="0">
                <a:latin typeface="仿宋_GB2312"/>
                <a:cs typeface="仿宋_GB2312"/>
              </a:rPr>
              <a:t>录，达</a:t>
            </a:r>
            <a:r>
              <a:rPr sz="1600" spc="0" dirty="0">
                <a:latin typeface="仿宋_GB2312"/>
                <a:cs typeface="仿宋_GB2312"/>
              </a:rPr>
              <a:t>到</a:t>
            </a:r>
            <a:r>
              <a:rPr sz="1600" dirty="0">
                <a:latin typeface="仿宋_GB2312"/>
                <a:cs typeface="仿宋_GB2312"/>
              </a:rPr>
              <a:t>前</a:t>
            </a:r>
            <a:r>
              <a:rPr sz="1600" dirty="0">
                <a:latin typeface="Times New Roman"/>
                <a:cs typeface="Times New Roman"/>
              </a:rPr>
              <a:t>1</a:t>
            </a:r>
            <a:r>
              <a:rPr sz="1600" spc="-10" dirty="0">
                <a:latin typeface="Times New Roman"/>
                <a:cs typeface="Times New Roman"/>
              </a:rPr>
              <a:t>0</a:t>
            </a:r>
            <a:r>
              <a:rPr sz="1600" spc="0" dirty="0">
                <a:latin typeface="仿宋_GB2312"/>
                <a:cs typeface="仿宋_GB2312"/>
              </a:rPr>
              <a:t>名</a:t>
            </a:r>
            <a:r>
              <a:rPr sz="1600" spc="-5" dirty="0">
                <a:latin typeface="仿宋_GB2312"/>
                <a:cs typeface="仿宋_GB2312"/>
              </a:rPr>
              <a:t>企业最</a:t>
            </a:r>
            <a:r>
              <a:rPr sz="1600" spc="0" dirty="0">
                <a:latin typeface="仿宋_GB2312"/>
                <a:cs typeface="仿宋_GB2312"/>
              </a:rPr>
              <a:t>低</a:t>
            </a:r>
            <a:r>
              <a:rPr sz="1600" spc="-5" dirty="0">
                <a:latin typeface="仿宋_GB2312"/>
                <a:cs typeface="仿宋_GB2312"/>
              </a:rPr>
              <a:t>标准的</a:t>
            </a:r>
            <a:r>
              <a:rPr sz="1600" spc="0" dirty="0">
                <a:latin typeface="仿宋_GB2312"/>
                <a:cs typeface="仿宋_GB2312"/>
              </a:rPr>
              <a:t>，</a:t>
            </a:r>
            <a:r>
              <a:rPr sz="1600" spc="-5" dirty="0">
                <a:latin typeface="仿宋_GB2312"/>
                <a:cs typeface="仿宋_GB2312"/>
              </a:rPr>
              <a:t>评定 </a:t>
            </a:r>
            <a:r>
              <a:rPr sz="1600" spc="-114" dirty="0">
                <a:latin typeface="仿宋_GB2312"/>
                <a:cs typeface="仿宋_GB2312"/>
              </a:rPr>
              <a:t>为</a:t>
            </a:r>
            <a:r>
              <a:rPr sz="1600" spc="-5" dirty="0">
                <a:latin typeface="仿宋_GB2312"/>
                <a:cs typeface="仿宋_GB2312"/>
              </a:rPr>
              <a:t>“卓</a:t>
            </a:r>
            <a:r>
              <a:rPr sz="1600" spc="0" dirty="0">
                <a:latin typeface="仿宋_GB2312"/>
                <a:cs typeface="仿宋_GB2312"/>
              </a:rPr>
              <a:t>越</a:t>
            </a:r>
            <a:r>
              <a:rPr sz="1600" spc="-5" dirty="0">
                <a:latin typeface="仿宋_GB2312"/>
                <a:cs typeface="仿宋_GB2312"/>
              </a:rPr>
              <a:t>贡献奖</a:t>
            </a:r>
            <a:r>
              <a:rPr sz="1600" spc="-114" dirty="0">
                <a:latin typeface="仿宋_GB2312"/>
                <a:cs typeface="仿宋_GB2312"/>
              </a:rPr>
              <a:t>”</a:t>
            </a:r>
            <a:r>
              <a:rPr sz="1600" spc="-125" dirty="0">
                <a:latin typeface="仿宋_GB2312"/>
                <a:cs typeface="仿宋_GB2312"/>
              </a:rPr>
              <a:t>，</a:t>
            </a:r>
            <a:r>
              <a:rPr sz="1600" spc="-5" dirty="0">
                <a:latin typeface="仿宋_GB2312"/>
                <a:cs typeface="仿宋_GB2312"/>
              </a:rPr>
              <a:t>并</a:t>
            </a:r>
            <a:r>
              <a:rPr sz="1600" spc="0" dirty="0">
                <a:latin typeface="仿宋_GB2312"/>
                <a:cs typeface="仿宋_GB2312"/>
              </a:rPr>
              <a:t>给</a:t>
            </a:r>
            <a:r>
              <a:rPr sz="1600" spc="-5" dirty="0">
                <a:latin typeface="仿宋_GB2312"/>
                <a:cs typeface="仿宋_GB2312"/>
              </a:rPr>
              <a:t>予企业</a:t>
            </a:r>
            <a:r>
              <a:rPr sz="1600" spc="0" dirty="0">
                <a:latin typeface="仿宋_GB2312"/>
                <a:cs typeface="仿宋_GB2312"/>
              </a:rPr>
              <a:t>一</a:t>
            </a:r>
            <a:r>
              <a:rPr sz="1600" spc="-5" dirty="0">
                <a:latin typeface="仿宋_GB2312"/>
                <a:cs typeface="仿宋_GB2312"/>
              </a:rPr>
              <a:t>次性</a:t>
            </a:r>
            <a:r>
              <a:rPr sz="1600" spc="0" dirty="0">
                <a:latin typeface="仿宋_GB2312"/>
                <a:cs typeface="仿宋_GB2312"/>
              </a:rPr>
              <a:t>奖</a:t>
            </a:r>
            <a:r>
              <a:rPr sz="1600" dirty="0">
                <a:latin typeface="仿宋_GB2312"/>
                <a:cs typeface="仿宋_GB2312"/>
              </a:rPr>
              <a:t>励</a:t>
            </a:r>
            <a:r>
              <a:rPr sz="1600" spc="-5" dirty="0">
                <a:latin typeface="Times New Roman"/>
                <a:cs typeface="Times New Roman"/>
              </a:rPr>
              <a:t>20</a:t>
            </a:r>
            <a:r>
              <a:rPr sz="1600" spc="-15" dirty="0">
                <a:latin typeface="Times New Roman"/>
                <a:cs typeface="Times New Roman"/>
              </a:rPr>
              <a:t>0</a:t>
            </a:r>
            <a:r>
              <a:rPr sz="1600" spc="-10" dirty="0">
                <a:latin typeface="Times New Roman"/>
                <a:cs typeface="Times New Roman"/>
              </a:rPr>
              <a:t>0</a:t>
            </a:r>
            <a:r>
              <a:rPr sz="1600" spc="0" dirty="0">
                <a:latin typeface="仿宋_GB2312"/>
                <a:cs typeface="仿宋_GB2312"/>
              </a:rPr>
              <a:t>万</a:t>
            </a:r>
            <a:r>
              <a:rPr sz="1600" spc="-5" dirty="0">
                <a:latin typeface="仿宋_GB2312"/>
                <a:cs typeface="仿宋_GB2312"/>
              </a:rPr>
              <a:t>元</a:t>
            </a:r>
            <a:r>
              <a:rPr sz="1600" spc="-125" dirty="0">
                <a:latin typeface="仿宋_GB2312"/>
                <a:cs typeface="仿宋_GB2312"/>
              </a:rPr>
              <a:t>；</a:t>
            </a:r>
            <a:r>
              <a:rPr sz="1600" spc="0" dirty="0">
                <a:latin typeface="仿宋_GB2312"/>
                <a:cs typeface="仿宋_GB2312"/>
              </a:rPr>
              <a:t>达</a:t>
            </a:r>
            <a:r>
              <a:rPr sz="1600" spc="-5" dirty="0">
                <a:latin typeface="仿宋_GB2312"/>
                <a:cs typeface="仿宋_GB2312"/>
              </a:rPr>
              <a:t>到</a:t>
            </a:r>
            <a:r>
              <a:rPr sz="1600" spc="-60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1</a:t>
            </a:r>
            <a:r>
              <a:rPr sz="1600" spc="-10" dirty="0">
                <a:latin typeface="Times New Roman"/>
                <a:cs typeface="Times New Roman"/>
              </a:rPr>
              <a:t>-</a:t>
            </a:r>
            <a:r>
              <a:rPr sz="1600" dirty="0">
                <a:latin typeface="Times New Roman"/>
                <a:cs typeface="Times New Roman"/>
              </a:rPr>
              <a:t>20 </a:t>
            </a:r>
            <a:r>
              <a:rPr sz="1600" spc="0" dirty="0">
                <a:latin typeface="仿宋_GB2312"/>
                <a:cs typeface="仿宋_GB2312"/>
              </a:rPr>
              <a:t>名</a:t>
            </a:r>
            <a:r>
              <a:rPr sz="1600" spc="-5" dirty="0">
                <a:latin typeface="仿宋_GB2312"/>
                <a:cs typeface="仿宋_GB2312"/>
              </a:rPr>
              <a:t>企业</a:t>
            </a:r>
            <a:r>
              <a:rPr sz="1600" spc="0" dirty="0">
                <a:latin typeface="仿宋_GB2312"/>
                <a:cs typeface="仿宋_GB2312"/>
              </a:rPr>
              <a:t>最</a:t>
            </a:r>
            <a:r>
              <a:rPr sz="1600" spc="-5" dirty="0">
                <a:latin typeface="仿宋_GB2312"/>
                <a:cs typeface="仿宋_GB2312"/>
              </a:rPr>
              <a:t>低标准的</a:t>
            </a:r>
            <a:r>
              <a:rPr sz="1600" spc="0" dirty="0">
                <a:latin typeface="仿宋_GB2312"/>
                <a:cs typeface="仿宋_GB2312"/>
              </a:rPr>
              <a:t>，</a:t>
            </a:r>
            <a:r>
              <a:rPr sz="1600" spc="-5" dirty="0">
                <a:latin typeface="仿宋_GB2312"/>
                <a:cs typeface="仿宋_GB2312"/>
              </a:rPr>
              <a:t>评</a:t>
            </a:r>
            <a:r>
              <a:rPr sz="1600" spc="0" dirty="0">
                <a:latin typeface="仿宋_GB2312"/>
                <a:cs typeface="仿宋_GB2312"/>
              </a:rPr>
              <a:t>定</a:t>
            </a:r>
            <a:r>
              <a:rPr sz="1600" spc="-5" dirty="0">
                <a:latin typeface="仿宋_GB2312"/>
                <a:cs typeface="仿宋_GB2312"/>
              </a:rPr>
              <a:t>为“突</a:t>
            </a:r>
            <a:r>
              <a:rPr sz="1600" spc="0" dirty="0">
                <a:latin typeface="仿宋_GB2312"/>
                <a:cs typeface="仿宋_GB2312"/>
              </a:rPr>
              <a:t>出</a:t>
            </a:r>
            <a:r>
              <a:rPr sz="1600" spc="-5" dirty="0">
                <a:latin typeface="仿宋_GB2312"/>
                <a:cs typeface="仿宋_GB2312"/>
              </a:rPr>
              <a:t>贡献</a:t>
            </a:r>
            <a:r>
              <a:rPr sz="1600" spc="0" dirty="0">
                <a:latin typeface="仿宋_GB2312"/>
                <a:cs typeface="仿宋_GB2312"/>
              </a:rPr>
              <a:t>奖</a:t>
            </a:r>
            <a:r>
              <a:rPr sz="1600" spc="-5" dirty="0">
                <a:latin typeface="仿宋_GB2312"/>
                <a:cs typeface="仿宋_GB2312"/>
              </a:rPr>
              <a:t>”，给</a:t>
            </a:r>
            <a:r>
              <a:rPr sz="1600" spc="0" dirty="0">
                <a:latin typeface="仿宋_GB2312"/>
                <a:cs typeface="仿宋_GB2312"/>
              </a:rPr>
              <a:t>予</a:t>
            </a:r>
            <a:r>
              <a:rPr sz="1600" spc="-5" dirty="0">
                <a:latin typeface="仿宋_GB2312"/>
                <a:cs typeface="仿宋_GB2312"/>
              </a:rPr>
              <a:t>企业</a:t>
            </a:r>
            <a:r>
              <a:rPr sz="1600" spc="0" dirty="0">
                <a:latin typeface="仿宋_GB2312"/>
                <a:cs typeface="仿宋_GB2312"/>
              </a:rPr>
              <a:t>一</a:t>
            </a:r>
            <a:r>
              <a:rPr sz="1600" spc="-5" dirty="0">
                <a:latin typeface="仿宋_GB2312"/>
                <a:cs typeface="仿宋_GB2312"/>
              </a:rPr>
              <a:t>次性奖 </a:t>
            </a:r>
            <a:r>
              <a:rPr sz="1600" spc="0" dirty="0">
                <a:latin typeface="仿宋_GB2312"/>
                <a:cs typeface="仿宋_GB2312"/>
              </a:rPr>
              <a:t>励</a:t>
            </a:r>
            <a:r>
              <a:rPr sz="1600" spc="-5" dirty="0">
                <a:latin typeface="Times New Roman"/>
                <a:cs typeface="Times New Roman"/>
              </a:rPr>
              <a:t>1</a:t>
            </a:r>
            <a:r>
              <a:rPr sz="1600" spc="-15" dirty="0">
                <a:latin typeface="Times New Roman"/>
                <a:cs typeface="Times New Roman"/>
              </a:rPr>
              <a:t>0</a:t>
            </a:r>
            <a:r>
              <a:rPr sz="1600" spc="-5" dirty="0">
                <a:latin typeface="Times New Roman"/>
                <a:cs typeface="Times New Roman"/>
              </a:rPr>
              <a:t>0</a:t>
            </a:r>
            <a:r>
              <a:rPr sz="1600" spc="-10" dirty="0">
                <a:latin typeface="Times New Roman"/>
                <a:cs typeface="Times New Roman"/>
              </a:rPr>
              <a:t>0</a:t>
            </a:r>
            <a:r>
              <a:rPr sz="1600" spc="0" dirty="0">
                <a:latin typeface="仿宋_GB2312"/>
                <a:cs typeface="仿宋_GB2312"/>
              </a:rPr>
              <a:t>万</a:t>
            </a:r>
            <a:r>
              <a:rPr sz="1600" spc="-5" dirty="0">
                <a:latin typeface="仿宋_GB2312"/>
                <a:cs typeface="仿宋_GB2312"/>
              </a:rPr>
              <a:t>元</a:t>
            </a:r>
            <a:r>
              <a:rPr sz="1600" spc="-740" dirty="0">
                <a:latin typeface="仿宋_GB2312"/>
                <a:cs typeface="仿宋_GB2312"/>
              </a:rPr>
              <a:t>；</a:t>
            </a:r>
            <a:r>
              <a:rPr sz="1600" spc="-5" dirty="0">
                <a:latin typeface="仿宋_GB2312"/>
                <a:cs typeface="仿宋_GB2312"/>
              </a:rPr>
              <a:t>达到</a:t>
            </a:r>
            <a:r>
              <a:rPr sz="1600" dirty="0">
                <a:latin typeface="Times New Roman"/>
                <a:cs typeface="Times New Roman"/>
              </a:rPr>
              <a:t>21</a:t>
            </a:r>
            <a:r>
              <a:rPr sz="1600" spc="-10" dirty="0">
                <a:latin typeface="Times New Roman"/>
                <a:cs typeface="Times New Roman"/>
              </a:rPr>
              <a:t>-</a:t>
            </a:r>
            <a:r>
              <a:rPr sz="1600" dirty="0">
                <a:latin typeface="Times New Roman"/>
                <a:cs typeface="Times New Roman"/>
              </a:rPr>
              <a:t>3</a:t>
            </a:r>
            <a:r>
              <a:rPr sz="1600" spc="-15" dirty="0">
                <a:latin typeface="Times New Roman"/>
                <a:cs typeface="Times New Roman"/>
              </a:rPr>
              <a:t>0</a:t>
            </a:r>
            <a:r>
              <a:rPr sz="1600" spc="0" dirty="0">
                <a:latin typeface="仿宋_GB2312"/>
                <a:cs typeface="仿宋_GB2312"/>
              </a:rPr>
              <a:t>名</a:t>
            </a:r>
            <a:r>
              <a:rPr sz="1600" spc="-5" dirty="0">
                <a:latin typeface="仿宋_GB2312"/>
                <a:cs typeface="仿宋_GB2312"/>
              </a:rPr>
              <a:t>企业</a:t>
            </a:r>
            <a:r>
              <a:rPr sz="1600" spc="0" dirty="0">
                <a:latin typeface="仿宋_GB2312"/>
                <a:cs typeface="仿宋_GB2312"/>
              </a:rPr>
              <a:t>最</a:t>
            </a:r>
            <a:r>
              <a:rPr sz="1600" spc="-5" dirty="0">
                <a:latin typeface="仿宋_GB2312"/>
                <a:cs typeface="仿宋_GB2312"/>
              </a:rPr>
              <a:t>低</a:t>
            </a:r>
            <a:r>
              <a:rPr sz="1600" spc="0" dirty="0">
                <a:latin typeface="仿宋_GB2312"/>
                <a:cs typeface="仿宋_GB2312"/>
              </a:rPr>
              <a:t>标</a:t>
            </a:r>
            <a:r>
              <a:rPr sz="1600" spc="-5" dirty="0">
                <a:latin typeface="仿宋_GB2312"/>
                <a:cs typeface="仿宋_GB2312"/>
              </a:rPr>
              <a:t>准的</a:t>
            </a:r>
            <a:r>
              <a:rPr sz="1600" spc="-740" dirty="0">
                <a:latin typeface="仿宋_GB2312"/>
                <a:cs typeface="仿宋_GB2312"/>
              </a:rPr>
              <a:t>，</a:t>
            </a:r>
            <a:r>
              <a:rPr sz="1600" spc="0" dirty="0">
                <a:latin typeface="仿宋_GB2312"/>
                <a:cs typeface="仿宋_GB2312"/>
              </a:rPr>
              <a:t>评</a:t>
            </a:r>
            <a:r>
              <a:rPr sz="1600" spc="-5" dirty="0">
                <a:latin typeface="仿宋_GB2312"/>
                <a:cs typeface="仿宋_GB2312"/>
              </a:rPr>
              <a:t>定</a:t>
            </a:r>
            <a:r>
              <a:rPr sz="1600" spc="-740" dirty="0">
                <a:latin typeface="仿宋_GB2312"/>
                <a:cs typeface="仿宋_GB2312"/>
              </a:rPr>
              <a:t>为</a:t>
            </a:r>
            <a:r>
              <a:rPr sz="1600" spc="-5" dirty="0">
                <a:latin typeface="仿宋_GB2312"/>
                <a:cs typeface="仿宋_GB2312"/>
              </a:rPr>
              <a:t>“</a:t>
            </a:r>
            <a:r>
              <a:rPr sz="1600" spc="0" dirty="0">
                <a:latin typeface="仿宋_GB2312"/>
                <a:cs typeface="仿宋_GB2312"/>
              </a:rPr>
              <a:t>高</a:t>
            </a:r>
            <a:r>
              <a:rPr sz="1600" spc="-5" dirty="0">
                <a:latin typeface="仿宋_GB2312"/>
                <a:cs typeface="仿宋_GB2312"/>
              </a:rPr>
              <a:t>成长</a:t>
            </a:r>
            <a:r>
              <a:rPr sz="1600" spc="0" dirty="0">
                <a:latin typeface="仿宋_GB2312"/>
                <a:cs typeface="仿宋_GB2312"/>
              </a:rPr>
              <a:t>性</a:t>
            </a:r>
            <a:r>
              <a:rPr sz="1600" spc="-5" dirty="0">
                <a:latin typeface="仿宋_GB2312"/>
                <a:cs typeface="仿宋_GB2312"/>
              </a:rPr>
              <a:t>奖</a:t>
            </a:r>
            <a:r>
              <a:rPr sz="1600" spc="-740" dirty="0">
                <a:latin typeface="仿宋_GB2312"/>
                <a:cs typeface="仿宋_GB2312"/>
              </a:rPr>
              <a:t>”</a:t>
            </a:r>
            <a:r>
              <a:rPr sz="1600" spc="-5" dirty="0">
                <a:latin typeface="仿宋_GB2312"/>
                <a:cs typeface="仿宋_GB2312"/>
              </a:rPr>
              <a:t>， </a:t>
            </a:r>
            <a:r>
              <a:rPr sz="1600" spc="25" dirty="0">
                <a:latin typeface="仿宋_GB2312"/>
                <a:cs typeface="仿宋_GB2312"/>
              </a:rPr>
              <a:t>给予企业一次</a:t>
            </a:r>
            <a:r>
              <a:rPr sz="1600" spc="10" dirty="0">
                <a:latin typeface="仿宋_GB2312"/>
                <a:cs typeface="仿宋_GB2312"/>
              </a:rPr>
              <a:t>性</a:t>
            </a:r>
            <a:r>
              <a:rPr sz="1600" spc="35" dirty="0">
                <a:latin typeface="仿宋_GB2312"/>
                <a:cs typeface="仿宋_GB2312"/>
              </a:rPr>
              <a:t>奖</a:t>
            </a:r>
            <a:r>
              <a:rPr sz="1600" spc="25" dirty="0">
                <a:latin typeface="仿宋_GB2312"/>
                <a:cs typeface="仿宋_GB2312"/>
              </a:rPr>
              <a:t>励</a:t>
            </a:r>
            <a:r>
              <a:rPr sz="1600" spc="-5" dirty="0">
                <a:latin typeface="Times New Roman"/>
                <a:cs typeface="Times New Roman"/>
              </a:rPr>
              <a:t>5</a:t>
            </a:r>
            <a:r>
              <a:rPr sz="1600" spc="-15" dirty="0">
                <a:latin typeface="Times New Roman"/>
                <a:cs typeface="Times New Roman"/>
              </a:rPr>
              <a:t>0</a:t>
            </a:r>
            <a:r>
              <a:rPr sz="1600" spc="25" dirty="0">
                <a:latin typeface="Times New Roman"/>
                <a:cs typeface="Times New Roman"/>
              </a:rPr>
              <a:t>0</a:t>
            </a:r>
            <a:r>
              <a:rPr sz="1600" spc="25" dirty="0">
                <a:latin typeface="仿宋_GB2312"/>
                <a:cs typeface="仿宋_GB2312"/>
              </a:rPr>
              <a:t>万元。奖励资金可用于</a:t>
            </a:r>
            <a:r>
              <a:rPr sz="1600" spc="10" dirty="0">
                <a:latin typeface="仿宋_GB2312"/>
                <a:cs typeface="仿宋_GB2312"/>
              </a:rPr>
              <a:t>支</a:t>
            </a:r>
            <a:r>
              <a:rPr sz="1600" spc="25" dirty="0">
                <a:latin typeface="仿宋_GB2312"/>
                <a:cs typeface="仿宋_GB2312"/>
              </a:rPr>
              <a:t>持企业高管团</a:t>
            </a:r>
            <a:endParaRPr sz="1600" dirty="0">
              <a:latin typeface="仿宋_GB2312"/>
              <a:cs typeface="仿宋_GB2312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23340" y="1012753"/>
            <a:ext cx="5718810" cy="70015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21005" marR="9525" indent="-408940">
              <a:lnSpc>
                <a:spcPct val="145600"/>
              </a:lnSpc>
            </a:pPr>
            <a:r>
              <a:rPr sz="1600" spc="0" dirty="0">
                <a:latin typeface="仿宋_GB2312"/>
                <a:cs typeface="仿宋_GB2312"/>
              </a:rPr>
              <a:t>队</a:t>
            </a:r>
            <a:r>
              <a:rPr sz="1600" spc="-5" dirty="0">
                <a:latin typeface="仿宋_GB2312"/>
                <a:cs typeface="仿宋_GB2312"/>
              </a:rPr>
              <a:t>建设</a:t>
            </a:r>
            <a:r>
              <a:rPr sz="1600" spc="0" dirty="0">
                <a:latin typeface="仿宋_GB2312"/>
                <a:cs typeface="仿宋_GB2312"/>
              </a:rPr>
              <a:t>。</a:t>
            </a:r>
            <a:r>
              <a:rPr sz="1600" spc="-5" dirty="0">
                <a:latin typeface="仿宋_GB2312"/>
                <a:cs typeface="仿宋_GB2312"/>
              </a:rPr>
              <a:t>同一企</a:t>
            </a:r>
            <a:r>
              <a:rPr sz="1600" spc="0" dirty="0">
                <a:latin typeface="仿宋_GB2312"/>
                <a:cs typeface="仿宋_GB2312"/>
              </a:rPr>
              <a:t>业</a:t>
            </a:r>
            <a:r>
              <a:rPr sz="1600" spc="-5" dirty="0">
                <a:latin typeface="仿宋_GB2312"/>
                <a:cs typeface="仿宋_GB2312"/>
              </a:rPr>
              <a:t>三年</a:t>
            </a:r>
            <a:r>
              <a:rPr sz="1600" spc="0" dirty="0">
                <a:latin typeface="仿宋_GB2312"/>
                <a:cs typeface="仿宋_GB2312"/>
              </a:rPr>
              <a:t>内</a:t>
            </a:r>
            <a:r>
              <a:rPr sz="1600" spc="-5" dirty="0">
                <a:latin typeface="仿宋_GB2312"/>
                <a:cs typeface="仿宋_GB2312"/>
              </a:rPr>
              <a:t>可重复</a:t>
            </a:r>
            <a:r>
              <a:rPr sz="1600" spc="0" dirty="0">
                <a:latin typeface="仿宋_GB2312"/>
                <a:cs typeface="仿宋_GB2312"/>
              </a:rPr>
              <a:t>享</a:t>
            </a:r>
            <a:r>
              <a:rPr sz="1600" spc="-5" dirty="0">
                <a:latin typeface="仿宋_GB2312"/>
                <a:cs typeface="仿宋_GB2312"/>
              </a:rPr>
              <a:t>受。 </a:t>
            </a:r>
            <a:r>
              <a:rPr sz="1600" b="1" spc="-5" dirty="0">
                <a:latin typeface="仿宋_GB2312"/>
                <a:cs typeface="仿宋_GB2312"/>
              </a:rPr>
              <a:t>第五条</a:t>
            </a:r>
            <a:r>
              <a:rPr sz="1600" spc="-20" dirty="0">
                <a:latin typeface="黑体"/>
                <a:cs typeface="黑体"/>
              </a:rPr>
              <a:t>：</a:t>
            </a:r>
            <a:r>
              <a:rPr sz="1600" spc="-5" dirty="0">
                <a:latin typeface="仿宋_GB2312"/>
                <a:cs typeface="仿宋_GB2312"/>
              </a:rPr>
              <a:t>奖</a:t>
            </a:r>
            <a:r>
              <a:rPr sz="1600" spc="0" dirty="0">
                <a:latin typeface="仿宋_GB2312"/>
                <a:cs typeface="仿宋_GB2312"/>
              </a:rPr>
              <a:t>励</a:t>
            </a:r>
            <a:r>
              <a:rPr sz="1600" spc="-5" dirty="0">
                <a:latin typeface="仿宋_GB2312"/>
                <a:cs typeface="仿宋_GB2312"/>
              </a:rPr>
              <a:t>项</a:t>
            </a:r>
            <a:r>
              <a:rPr sz="1600" spc="0" dirty="0">
                <a:latin typeface="仿宋_GB2312"/>
                <a:cs typeface="仿宋_GB2312"/>
              </a:rPr>
              <a:t>目</a:t>
            </a:r>
            <a:r>
              <a:rPr sz="1600" spc="-5" dirty="0">
                <a:latin typeface="仿宋_GB2312"/>
                <a:cs typeface="仿宋_GB2312"/>
              </a:rPr>
              <a:t>引荐</a:t>
            </a:r>
            <a:r>
              <a:rPr sz="1600" spc="0" dirty="0">
                <a:latin typeface="仿宋_GB2312"/>
                <a:cs typeface="仿宋_GB2312"/>
              </a:rPr>
              <a:t>中</a:t>
            </a:r>
            <a:r>
              <a:rPr sz="1600" spc="-5" dirty="0">
                <a:latin typeface="仿宋_GB2312"/>
                <a:cs typeface="仿宋_GB2312"/>
              </a:rPr>
              <a:t>介</a:t>
            </a:r>
            <a:r>
              <a:rPr sz="1600" spc="-20" dirty="0">
                <a:latin typeface="仿宋_GB2312"/>
                <a:cs typeface="仿宋_GB2312"/>
              </a:rPr>
              <a:t>。</a:t>
            </a:r>
            <a:r>
              <a:rPr sz="1600" spc="-5" dirty="0">
                <a:latin typeface="仿宋_GB2312"/>
                <a:cs typeface="仿宋_GB2312"/>
              </a:rPr>
              <a:t>本</a:t>
            </a:r>
            <a:r>
              <a:rPr sz="1600" spc="0" dirty="0">
                <a:latin typeface="仿宋_GB2312"/>
                <a:cs typeface="仿宋_GB2312"/>
              </a:rPr>
              <a:t>办</a:t>
            </a:r>
            <a:r>
              <a:rPr sz="1600" spc="-5" dirty="0">
                <a:latin typeface="仿宋_GB2312"/>
                <a:cs typeface="仿宋_GB2312"/>
              </a:rPr>
              <a:t>法出</a:t>
            </a:r>
            <a:r>
              <a:rPr sz="1600" spc="0" dirty="0">
                <a:latin typeface="仿宋_GB2312"/>
                <a:cs typeface="仿宋_GB2312"/>
              </a:rPr>
              <a:t>台</a:t>
            </a:r>
            <a:r>
              <a:rPr sz="1600" spc="-5" dirty="0">
                <a:latin typeface="仿宋_GB2312"/>
                <a:cs typeface="仿宋_GB2312"/>
              </a:rPr>
              <a:t>后</a:t>
            </a:r>
            <a:r>
              <a:rPr sz="1600" spc="-20" dirty="0">
                <a:latin typeface="仿宋_GB2312"/>
                <a:cs typeface="仿宋_GB2312"/>
              </a:rPr>
              <a:t>，</a:t>
            </a:r>
            <a:r>
              <a:rPr sz="1600" spc="-5" dirty="0">
                <a:latin typeface="仿宋_GB2312"/>
                <a:cs typeface="仿宋_GB2312"/>
              </a:rPr>
              <a:t>对</a:t>
            </a:r>
            <a:r>
              <a:rPr sz="1600" spc="0" dirty="0">
                <a:latin typeface="仿宋_GB2312"/>
                <a:cs typeface="仿宋_GB2312"/>
              </a:rPr>
              <a:t>引</a:t>
            </a:r>
            <a:r>
              <a:rPr sz="1600" spc="-5" dirty="0">
                <a:latin typeface="仿宋_GB2312"/>
                <a:cs typeface="仿宋_GB2312"/>
              </a:rPr>
              <a:t>入符</a:t>
            </a:r>
            <a:r>
              <a:rPr sz="1600" spc="0" dirty="0">
                <a:latin typeface="仿宋_GB2312"/>
                <a:cs typeface="仿宋_GB2312"/>
              </a:rPr>
              <a:t>合</a:t>
            </a:r>
            <a:r>
              <a:rPr sz="1600" spc="-5" dirty="0">
                <a:latin typeface="仿宋_GB2312"/>
                <a:cs typeface="仿宋_GB2312"/>
              </a:rPr>
              <a:t>扶</a:t>
            </a:r>
            <a:endParaRPr sz="1600">
              <a:latin typeface="仿宋_GB2312"/>
              <a:cs typeface="仿宋_GB2312"/>
            </a:endParaRPr>
          </a:p>
          <a:p>
            <a:pPr marL="12700" marR="9525">
              <a:lnSpc>
                <a:spcPct val="145600"/>
              </a:lnSpc>
              <a:spcBef>
                <a:spcPts val="10"/>
              </a:spcBef>
            </a:pPr>
            <a:r>
              <a:rPr sz="1600" spc="0" dirty="0">
                <a:latin typeface="仿宋_GB2312"/>
                <a:cs typeface="仿宋_GB2312"/>
              </a:rPr>
              <a:t>持</a:t>
            </a:r>
            <a:r>
              <a:rPr sz="1600" spc="-5" dirty="0">
                <a:latin typeface="仿宋_GB2312"/>
                <a:cs typeface="仿宋_GB2312"/>
              </a:rPr>
              <a:t>标准</a:t>
            </a:r>
            <a:r>
              <a:rPr sz="1600" spc="0" dirty="0">
                <a:latin typeface="仿宋_GB2312"/>
                <a:cs typeface="仿宋_GB2312"/>
              </a:rPr>
              <a:t>企</a:t>
            </a:r>
            <a:r>
              <a:rPr sz="1600" spc="-5" dirty="0">
                <a:latin typeface="仿宋_GB2312"/>
                <a:cs typeface="仿宋_GB2312"/>
              </a:rPr>
              <a:t>业的中</a:t>
            </a:r>
            <a:r>
              <a:rPr sz="1600" spc="0" dirty="0">
                <a:latin typeface="仿宋_GB2312"/>
                <a:cs typeface="仿宋_GB2312"/>
              </a:rPr>
              <a:t>介</a:t>
            </a:r>
            <a:r>
              <a:rPr sz="1600" spc="-5" dirty="0">
                <a:latin typeface="仿宋_GB2312"/>
                <a:cs typeface="仿宋_GB2312"/>
              </a:rPr>
              <a:t>机</a:t>
            </a:r>
            <a:r>
              <a:rPr sz="1600" spc="0" dirty="0">
                <a:latin typeface="仿宋_GB2312"/>
                <a:cs typeface="仿宋_GB2312"/>
              </a:rPr>
              <a:t>构</a:t>
            </a:r>
            <a:r>
              <a:rPr sz="1600" spc="-285" dirty="0">
                <a:latin typeface="仿宋_GB2312"/>
                <a:cs typeface="仿宋_GB2312"/>
              </a:rPr>
              <a:t>，</a:t>
            </a:r>
            <a:r>
              <a:rPr sz="1600" spc="-5" dirty="0">
                <a:latin typeface="仿宋_GB2312"/>
                <a:cs typeface="仿宋_GB2312"/>
              </a:rPr>
              <a:t>给</a:t>
            </a:r>
            <a:r>
              <a:rPr sz="1600" spc="0" dirty="0">
                <a:latin typeface="仿宋_GB2312"/>
                <a:cs typeface="仿宋_GB2312"/>
              </a:rPr>
              <a:t>予</a:t>
            </a:r>
            <a:r>
              <a:rPr sz="1600" spc="-5" dirty="0">
                <a:latin typeface="仿宋_GB2312"/>
                <a:cs typeface="仿宋_GB2312"/>
              </a:rPr>
              <a:t>其</a:t>
            </a:r>
            <a:r>
              <a:rPr sz="1600" spc="0" dirty="0">
                <a:latin typeface="仿宋_GB2312"/>
                <a:cs typeface="仿宋_GB2312"/>
              </a:rPr>
              <a:t>引</a:t>
            </a:r>
            <a:r>
              <a:rPr sz="1600" spc="-5" dirty="0">
                <a:latin typeface="仿宋_GB2312"/>
                <a:cs typeface="仿宋_GB2312"/>
              </a:rPr>
              <a:t>入企</a:t>
            </a:r>
            <a:r>
              <a:rPr sz="1600" spc="0" dirty="0">
                <a:latin typeface="仿宋_GB2312"/>
                <a:cs typeface="仿宋_GB2312"/>
              </a:rPr>
              <a:t>业</a:t>
            </a:r>
            <a:r>
              <a:rPr sz="1600" spc="-5" dirty="0">
                <a:latin typeface="仿宋_GB2312"/>
                <a:cs typeface="仿宋_GB2312"/>
              </a:rPr>
              <a:t>获奖额</a:t>
            </a:r>
            <a:r>
              <a:rPr sz="1600" spc="0" dirty="0">
                <a:latin typeface="仿宋_GB2312"/>
                <a:cs typeface="仿宋_GB2312"/>
              </a:rPr>
              <a:t>度的</a:t>
            </a:r>
            <a:r>
              <a:rPr sz="1600" dirty="0">
                <a:latin typeface="Times New Roman"/>
                <a:cs typeface="Times New Roman"/>
              </a:rPr>
              <a:t>5</a:t>
            </a:r>
            <a:r>
              <a:rPr sz="1600" spc="-5" dirty="0">
                <a:latin typeface="Times New Roman"/>
                <a:cs typeface="Times New Roman"/>
              </a:rPr>
              <a:t>%</a:t>
            </a:r>
            <a:r>
              <a:rPr sz="1600" spc="-270" dirty="0">
                <a:latin typeface="仿宋_GB2312"/>
                <a:cs typeface="仿宋_GB2312"/>
              </a:rPr>
              <a:t>，</a:t>
            </a:r>
            <a:r>
              <a:rPr sz="1600" spc="-5" dirty="0">
                <a:latin typeface="仿宋_GB2312"/>
                <a:cs typeface="仿宋_GB2312"/>
              </a:rPr>
              <a:t>作为一 </a:t>
            </a:r>
            <a:r>
              <a:rPr sz="1600" spc="0" dirty="0">
                <a:latin typeface="仿宋_GB2312"/>
                <a:cs typeface="仿宋_GB2312"/>
              </a:rPr>
              <a:t>次</a:t>
            </a:r>
            <a:r>
              <a:rPr sz="1600" spc="-5" dirty="0">
                <a:latin typeface="仿宋_GB2312"/>
                <a:cs typeface="仿宋_GB2312"/>
              </a:rPr>
              <a:t>性招</a:t>
            </a:r>
            <a:r>
              <a:rPr sz="1600" spc="0" dirty="0">
                <a:latin typeface="仿宋_GB2312"/>
                <a:cs typeface="仿宋_GB2312"/>
              </a:rPr>
              <a:t>商</a:t>
            </a:r>
            <a:r>
              <a:rPr sz="1600" spc="-5" dirty="0">
                <a:latin typeface="仿宋_GB2312"/>
                <a:cs typeface="仿宋_GB2312"/>
              </a:rPr>
              <a:t>奖励。</a:t>
            </a:r>
            <a:endParaRPr sz="1600">
              <a:latin typeface="仿宋_GB2312"/>
              <a:cs typeface="仿宋_GB2312"/>
            </a:endParaRPr>
          </a:p>
          <a:p>
            <a:pPr marL="12700" marR="5080" indent="408305" algn="just">
              <a:lnSpc>
                <a:spcPts val="2810"/>
              </a:lnSpc>
              <a:spcBef>
                <a:spcPts val="225"/>
              </a:spcBef>
            </a:pPr>
            <a:r>
              <a:rPr sz="1600" b="1" spc="-5" dirty="0">
                <a:latin typeface="仿宋_GB2312"/>
                <a:cs typeface="仿宋_GB2312"/>
              </a:rPr>
              <a:t>第六条：</a:t>
            </a:r>
            <a:r>
              <a:rPr sz="1600" spc="-5" dirty="0">
                <a:latin typeface="仿宋_GB2312"/>
                <a:cs typeface="仿宋_GB2312"/>
              </a:rPr>
              <a:t>对于特</a:t>
            </a:r>
            <a:r>
              <a:rPr sz="1600" spc="0" dirty="0">
                <a:latin typeface="仿宋_GB2312"/>
                <a:cs typeface="仿宋_GB2312"/>
              </a:rPr>
              <a:t>别</a:t>
            </a:r>
            <a:r>
              <a:rPr sz="1600" spc="-5" dirty="0">
                <a:latin typeface="仿宋_GB2312"/>
                <a:cs typeface="仿宋_GB2312"/>
              </a:rPr>
              <a:t>重大</a:t>
            </a:r>
            <a:r>
              <a:rPr sz="1600" spc="0" dirty="0">
                <a:latin typeface="仿宋_GB2312"/>
                <a:cs typeface="仿宋_GB2312"/>
              </a:rPr>
              <a:t>项</a:t>
            </a:r>
            <a:r>
              <a:rPr sz="1600" spc="-5" dirty="0">
                <a:latin typeface="仿宋_GB2312"/>
                <a:cs typeface="仿宋_GB2312"/>
              </a:rPr>
              <a:t>目，按</a:t>
            </a:r>
            <a:r>
              <a:rPr sz="1600" spc="0" dirty="0">
                <a:latin typeface="仿宋_GB2312"/>
                <a:cs typeface="仿宋_GB2312"/>
              </a:rPr>
              <a:t>照</a:t>
            </a:r>
            <a:r>
              <a:rPr sz="1600" spc="-5" dirty="0">
                <a:latin typeface="仿宋_GB2312"/>
                <a:cs typeface="仿宋_GB2312"/>
              </a:rPr>
              <a:t>“一</a:t>
            </a:r>
            <a:r>
              <a:rPr sz="1600" spc="0" dirty="0">
                <a:latin typeface="仿宋_GB2312"/>
                <a:cs typeface="仿宋_GB2312"/>
              </a:rPr>
              <a:t>企</a:t>
            </a:r>
            <a:r>
              <a:rPr sz="1600" spc="-5" dirty="0">
                <a:latin typeface="仿宋_GB2312"/>
                <a:cs typeface="仿宋_GB2312"/>
              </a:rPr>
              <a:t>一策、</a:t>
            </a:r>
            <a:r>
              <a:rPr sz="1600" spc="0" dirty="0">
                <a:latin typeface="仿宋_GB2312"/>
                <a:cs typeface="仿宋_GB2312"/>
              </a:rPr>
              <a:t>一</a:t>
            </a:r>
            <a:r>
              <a:rPr sz="1600" spc="-5" dirty="0">
                <a:latin typeface="仿宋_GB2312"/>
                <a:cs typeface="仿宋_GB2312"/>
              </a:rPr>
              <a:t>事一</a:t>
            </a:r>
            <a:r>
              <a:rPr sz="1600" spc="0" dirty="0">
                <a:latin typeface="仿宋_GB2312"/>
                <a:cs typeface="仿宋_GB2312"/>
              </a:rPr>
              <a:t>议</a:t>
            </a:r>
            <a:r>
              <a:rPr sz="1600" spc="-5" dirty="0">
                <a:latin typeface="仿宋_GB2312"/>
                <a:cs typeface="仿宋_GB2312"/>
              </a:rPr>
              <a:t>” </a:t>
            </a:r>
            <a:r>
              <a:rPr sz="1600" spc="0" dirty="0">
                <a:latin typeface="仿宋_GB2312"/>
                <a:cs typeface="仿宋_GB2312"/>
              </a:rPr>
              <a:t>的</a:t>
            </a:r>
            <a:r>
              <a:rPr sz="1600" spc="-5" dirty="0">
                <a:latin typeface="仿宋_GB2312"/>
                <a:cs typeface="仿宋_GB2312"/>
              </a:rPr>
              <a:t>原则</a:t>
            </a:r>
            <a:r>
              <a:rPr sz="1600" spc="0" dirty="0">
                <a:latin typeface="仿宋_GB2312"/>
                <a:cs typeface="仿宋_GB2312"/>
              </a:rPr>
              <a:t>，</a:t>
            </a:r>
            <a:r>
              <a:rPr sz="1600" spc="-5" dirty="0">
                <a:latin typeface="仿宋_GB2312"/>
                <a:cs typeface="仿宋_GB2312"/>
              </a:rPr>
              <a:t>由区促</a:t>
            </a:r>
            <a:r>
              <a:rPr sz="1600" spc="0" dirty="0">
                <a:latin typeface="仿宋_GB2312"/>
                <a:cs typeface="仿宋_GB2312"/>
              </a:rPr>
              <a:t>进</a:t>
            </a:r>
            <a:r>
              <a:rPr sz="1600" spc="-5" dirty="0">
                <a:latin typeface="仿宋_GB2312"/>
                <a:cs typeface="仿宋_GB2312"/>
              </a:rPr>
              <a:t>产业</a:t>
            </a:r>
            <a:r>
              <a:rPr sz="1600" spc="0" dirty="0">
                <a:latin typeface="仿宋_GB2312"/>
                <a:cs typeface="仿宋_GB2312"/>
              </a:rPr>
              <a:t>发</a:t>
            </a:r>
            <a:r>
              <a:rPr sz="1600" spc="-5" dirty="0">
                <a:latin typeface="仿宋_GB2312"/>
                <a:cs typeface="仿宋_GB2312"/>
              </a:rPr>
              <a:t>展领导</a:t>
            </a:r>
            <a:r>
              <a:rPr sz="1600" spc="0" dirty="0">
                <a:latin typeface="仿宋_GB2312"/>
                <a:cs typeface="仿宋_GB2312"/>
              </a:rPr>
              <a:t>小</a:t>
            </a:r>
            <a:r>
              <a:rPr sz="1600" spc="-5" dirty="0">
                <a:latin typeface="仿宋_GB2312"/>
                <a:cs typeface="仿宋_GB2312"/>
              </a:rPr>
              <a:t>组研</a:t>
            </a:r>
            <a:r>
              <a:rPr sz="1600" spc="0" dirty="0">
                <a:latin typeface="仿宋_GB2312"/>
                <a:cs typeface="仿宋_GB2312"/>
              </a:rPr>
              <a:t>究</a:t>
            </a:r>
            <a:r>
              <a:rPr sz="1600" spc="-5" dirty="0">
                <a:latin typeface="仿宋_GB2312"/>
                <a:cs typeface="仿宋_GB2312"/>
              </a:rPr>
              <a:t>确定具</a:t>
            </a:r>
            <a:r>
              <a:rPr sz="1600" spc="0" dirty="0">
                <a:latin typeface="仿宋_GB2312"/>
                <a:cs typeface="仿宋_GB2312"/>
              </a:rPr>
              <a:t>体</a:t>
            </a:r>
            <a:r>
              <a:rPr sz="1600" spc="-5" dirty="0">
                <a:latin typeface="仿宋_GB2312"/>
                <a:cs typeface="仿宋_GB2312"/>
              </a:rPr>
              <a:t>扶持</a:t>
            </a:r>
            <a:r>
              <a:rPr sz="1600" spc="0" dirty="0">
                <a:latin typeface="仿宋_GB2312"/>
                <a:cs typeface="仿宋_GB2312"/>
              </a:rPr>
              <a:t>政</a:t>
            </a:r>
            <a:r>
              <a:rPr sz="1600" spc="-5" dirty="0">
                <a:latin typeface="仿宋_GB2312"/>
                <a:cs typeface="仿宋_GB2312"/>
              </a:rPr>
              <a:t>策。</a:t>
            </a:r>
            <a:endParaRPr sz="1600">
              <a:latin typeface="仿宋_GB2312"/>
              <a:cs typeface="仿宋_GB2312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1550">
              <a:latin typeface="Times New Roman"/>
              <a:cs typeface="Times New Roman"/>
            </a:endParaRPr>
          </a:p>
          <a:p>
            <a:pPr marL="421005" indent="1368425">
              <a:lnSpc>
                <a:spcPct val="100000"/>
              </a:lnSpc>
            </a:pPr>
            <a:r>
              <a:rPr sz="1600" spc="0" dirty="0">
                <a:latin typeface="黑体"/>
                <a:cs typeface="黑体"/>
              </a:rPr>
              <a:t>第</a:t>
            </a:r>
            <a:r>
              <a:rPr sz="1600" spc="-5" dirty="0">
                <a:latin typeface="黑体"/>
                <a:cs typeface="黑体"/>
              </a:rPr>
              <a:t>三章</a:t>
            </a:r>
            <a:r>
              <a:rPr sz="1600" dirty="0">
                <a:latin typeface="黑体"/>
                <a:cs typeface="黑体"/>
              </a:rPr>
              <a:t> </a:t>
            </a:r>
            <a:r>
              <a:rPr sz="1600" spc="-5" dirty="0">
                <a:latin typeface="黑体"/>
                <a:cs typeface="黑体"/>
              </a:rPr>
              <a:t>申</a:t>
            </a:r>
            <a:r>
              <a:rPr sz="1600" spc="0" dirty="0">
                <a:latin typeface="黑体"/>
                <a:cs typeface="黑体"/>
              </a:rPr>
              <a:t>报</a:t>
            </a:r>
            <a:r>
              <a:rPr sz="1600" spc="-5" dirty="0">
                <a:latin typeface="黑体"/>
                <a:cs typeface="黑体"/>
              </a:rPr>
              <a:t>审核</a:t>
            </a:r>
            <a:r>
              <a:rPr sz="1600" spc="0" dirty="0">
                <a:latin typeface="黑体"/>
                <a:cs typeface="黑体"/>
              </a:rPr>
              <a:t>与</a:t>
            </a:r>
            <a:r>
              <a:rPr sz="1600" spc="-5" dirty="0">
                <a:latin typeface="黑体"/>
                <a:cs typeface="黑体"/>
              </a:rPr>
              <a:t>监督</a:t>
            </a:r>
            <a:endParaRPr sz="1600">
              <a:latin typeface="黑体"/>
              <a:cs typeface="黑体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9525" indent="408305" algn="just">
              <a:lnSpc>
                <a:spcPct val="145600"/>
              </a:lnSpc>
            </a:pPr>
            <a:r>
              <a:rPr sz="1600" b="1" spc="-5" dirty="0">
                <a:latin typeface="仿宋_GB2312"/>
                <a:cs typeface="仿宋_GB2312"/>
              </a:rPr>
              <a:t>第七条</a:t>
            </a:r>
            <a:r>
              <a:rPr sz="1600" b="1" spc="-30" dirty="0">
                <a:latin typeface="仿宋_GB2312"/>
                <a:cs typeface="仿宋_GB2312"/>
              </a:rPr>
              <a:t>：</a:t>
            </a:r>
            <a:r>
              <a:rPr sz="1600" spc="-5" dirty="0">
                <a:latin typeface="仿宋_GB2312"/>
                <a:cs typeface="仿宋_GB2312"/>
              </a:rPr>
              <a:t>申报产</a:t>
            </a:r>
            <a:r>
              <a:rPr sz="1600" spc="0" dirty="0">
                <a:latin typeface="仿宋_GB2312"/>
                <a:cs typeface="仿宋_GB2312"/>
              </a:rPr>
              <a:t>业</a:t>
            </a:r>
            <a:r>
              <a:rPr sz="1600" spc="-5" dirty="0">
                <a:latin typeface="仿宋_GB2312"/>
                <a:cs typeface="仿宋_GB2312"/>
              </a:rPr>
              <a:t>发展</a:t>
            </a:r>
            <a:r>
              <a:rPr sz="1600" spc="0" dirty="0">
                <a:latin typeface="仿宋_GB2312"/>
                <a:cs typeface="仿宋_GB2312"/>
              </a:rPr>
              <a:t>专</a:t>
            </a:r>
            <a:r>
              <a:rPr sz="1600" spc="-5" dirty="0">
                <a:latin typeface="仿宋_GB2312"/>
                <a:cs typeface="仿宋_GB2312"/>
              </a:rPr>
              <a:t>项资金</a:t>
            </a:r>
            <a:r>
              <a:rPr sz="1600" spc="0" dirty="0">
                <a:latin typeface="仿宋_GB2312"/>
                <a:cs typeface="仿宋_GB2312"/>
              </a:rPr>
              <a:t>工</a:t>
            </a:r>
            <a:r>
              <a:rPr sz="1600" spc="-5" dirty="0">
                <a:latin typeface="仿宋_GB2312"/>
                <a:cs typeface="仿宋_GB2312"/>
              </a:rPr>
              <a:t>作于</a:t>
            </a:r>
            <a:r>
              <a:rPr sz="1600" spc="0" dirty="0">
                <a:latin typeface="仿宋_GB2312"/>
                <a:cs typeface="仿宋_GB2312"/>
              </a:rPr>
              <a:t>每</a:t>
            </a:r>
            <a:r>
              <a:rPr sz="1600" dirty="0">
                <a:latin typeface="仿宋_GB2312"/>
                <a:cs typeface="仿宋_GB2312"/>
              </a:rPr>
              <a:t>年</a:t>
            </a:r>
            <a:r>
              <a:rPr sz="1600" dirty="0">
                <a:latin typeface="Times New Roman"/>
                <a:cs typeface="Times New Roman"/>
              </a:rPr>
              <a:t>1</a:t>
            </a:r>
            <a:r>
              <a:rPr sz="1600" spc="-5" dirty="0">
                <a:latin typeface="仿宋_GB2312"/>
                <a:cs typeface="仿宋_GB2312"/>
              </a:rPr>
              <a:t>月</a:t>
            </a:r>
            <a:r>
              <a:rPr sz="1600" spc="-15" dirty="0">
                <a:latin typeface="Times New Roman"/>
                <a:cs typeface="Times New Roman"/>
              </a:rPr>
              <a:t>1</a:t>
            </a:r>
            <a:r>
              <a:rPr sz="1600" spc="0" dirty="0">
                <a:latin typeface="仿宋_GB2312"/>
                <a:cs typeface="仿宋_GB2312"/>
              </a:rPr>
              <a:t>日</a:t>
            </a:r>
            <a:r>
              <a:rPr sz="1600" spc="-5" dirty="0">
                <a:latin typeface="仿宋_GB2312"/>
                <a:cs typeface="仿宋_GB2312"/>
              </a:rPr>
              <a:t>开始</a:t>
            </a:r>
            <a:r>
              <a:rPr sz="1600" spc="-20" dirty="0">
                <a:latin typeface="仿宋_GB2312"/>
                <a:cs typeface="仿宋_GB2312"/>
              </a:rPr>
              <a:t>。</a:t>
            </a:r>
            <a:r>
              <a:rPr sz="1600" spc="-5" dirty="0">
                <a:latin typeface="仿宋_GB2312"/>
                <a:cs typeface="仿宋_GB2312"/>
              </a:rPr>
              <a:t>审 </a:t>
            </a:r>
            <a:r>
              <a:rPr sz="1600" spc="0" dirty="0">
                <a:latin typeface="仿宋_GB2312"/>
                <a:cs typeface="仿宋_GB2312"/>
              </a:rPr>
              <a:t>核</a:t>
            </a:r>
            <a:r>
              <a:rPr sz="1600" spc="-5" dirty="0">
                <a:latin typeface="仿宋_GB2312"/>
                <a:cs typeface="仿宋_GB2312"/>
              </a:rPr>
              <a:t>依据</a:t>
            </a:r>
            <a:r>
              <a:rPr sz="1600" spc="0" dirty="0">
                <a:latin typeface="仿宋_GB2312"/>
                <a:cs typeface="仿宋_GB2312"/>
              </a:rPr>
              <a:t>为</a:t>
            </a:r>
            <a:r>
              <a:rPr sz="1600" spc="-5" dirty="0">
                <a:latin typeface="仿宋_GB2312"/>
                <a:cs typeface="仿宋_GB2312"/>
              </a:rPr>
              <a:t>企业上</a:t>
            </a:r>
            <a:r>
              <a:rPr sz="1600" spc="0" dirty="0">
                <a:latin typeface="仿宋_GB2312"/>
                <a:cs typeface="仿宋_GB2312"/>
              </a:rPr>
              <a:t>一</a:t>
            </a:r>
            <a:r>
              <a:rPr sz="1600" spc="-5" dirty="0">
                <a:latin typeface="仿宋_GB2312"/>
                <a:cs typeface="仿宋_GB2312"/>
              </a:rPr>
              <a:t>年度</a:t>
            </a:r>
            <a:r>
              <a:rPr sz="1600" spc="0" dirty="0">
                <a:latin typeface="仿宋_GB2312"/>
                <a:cs typeface="仿宋_GB2312"/>
              </a:rPr>
              <a:t>各</a:t>
            </a:r>
            <a:r>
              <a:rPr sz="1600" spc="-5" dirty="0">
                <a:latin typeface="仿宋_GB2312"/>
                <a:cs typeface="仿宋_GB2312"/>
              </a:rPr>
              <a:t>项考核</a:t>
            </a:r>
            <a:r>
              <a:rPr sz="1600" spc="0" dirty="0">
                <a:latin typeface="仿宋_GB2312"/>
                <a:cs typeface="仿宋_GB2312"/>
              </a:rPr>
              <a:t>指</a:t>
            </a:r>
            <a:r>
              <a:rPr sz="1600" spc="-5" dirty="0">
                <a:latin typeface="仿宋_GB2312"/>
                <a:cs typeface="仿宋_GB2312"/>
              </a:rPr>
              <a:t>标达</a:t>
            </a:r>
            <a:r>
              <a:rPr sz="1600" spc="0" dirty="0">
                <a:latin typeface="仿宋_GB2312"/>
                <a:cs typeface="仿宋_GB2312"/>
              </a:rPr>
              <a:t>标</a:t>
            </a:r>
            <a:r>
              <a:rPr sz="1600" spc="-5" dirty="0">
                <a:latin typeface="仿宋_GB2312"/>
                <a:cs typeface="仿宋_GB2312"/>
              </a:rPr>
              <a:t>情况。</a:t>
            </a:r>
            <a:endParaRPr sz="1600">
              <a:latin typeface="仿宋_GB2312"/>
              <a:cs typeface="仿宋_GB2312"/>
            </a:endParaRPr>
          </a:p>
          <a:p>
            <a:pPr marL="12700" marR="10160" indent="408305" algn="just">
              <a:lnSpc>
                <a:spcPct val="145600"/>
              </a:lnSpc>
              <a:spcBef>
                <a:spcPts val="10"/>
              </a:spcBef>
            </a:pPr>
            <a:r>
              <a:rPr sz="1600" b="1" spc="-5" dirty="0">
                <a:latin typeface="仿宋_GB2312"/>
                <a:cs typeface="仿宋_GB2312"/>
              </a:rPr>
              <a:t>第八条</a:t>
            </a:r>
            <a:r>
              <a:rPr sz="1600" b="1" spc="-55" dirty="0">
                <a:latin typeface="仿宋_GB2312"/>
                <a:cs typeface="仿宋_GB2312"/>
              </a:rPr>
              <a:t>：</a:t>
            </a:r>
            <a:r>
              <a:rPr sz="1600" spc="-5" dirty="0">
                <a:latin typeface="仿宋_GB2312"/>
                <a:cs typeface="仿宋_GB2312"/>
              </a:rPr>
              <a:t>区产促</a:t>
            </a:r>
            <a:r>
              <a:rPr sz="1600" spc="0" dirty="0">
                <a:latin typeface="仿宋_GB2312"/>
                <a:cs typeface="仿宋_GB2312"/>
              </a:rPr>
              <a:t>中</a:t>
            </a:r>
            <a:r>
              <a:rPr sz="1600" spc="-5" dirty="0">
                <a:latin typeface="仿宋_GB2312"/>
                <a:cs typeface="仿宋_GB2312"/>
              </a:rPr>
              <a:t>心负</a:t>
            </a:r>
            <a:r>
              <a:rPr sz="1600" spc="0" dirty="0">
                <a:latin typeface="仿宋_GB2312"/>
                <a:cs typeface="仿宋_GB2312"/>
              </a:rPr>
              <a:t>责</a:t>
            </a:r>
            <a:r>
              <a:rPr sz="1600" spc="-5" dirty="0">
                <a:latin typeface="仿宋_GB2312"/>
                <a:cs typeface="仿宋_GB2312"/>
              </a:rPr>
              <a:t>组织申</a:t>
            </a:r>
            <a:r>
              <a:rPr sz="1600" spc="0" dirty="0">
                <a:latin typeface="仿宋_GB2312"/>
                <a:cs typeface="仿宋_GB2312"/>
              </a:rPr>
              <a:t>报</a:t>
            </a:r>
            <a:r>
              <a:rPr sz="1600" spc="-5" dirty="0">
                <a:latin typeface="仿宋_GB2312"/>
                <a:cs typeface="仿宋_GB2312"/>
              </a:rPr>
              <a:t>并会</a:t>
            </a:r>
            <a:r>
              <a:rPr sz="1600" spc="0" dirty="0">
                <a:latin typeface="仿宋_GB2312"/>
                <a:cs typeface="仿宋_GB2312"/>
              </a:rPr>
              <a:t>同</a:t>
            </a:r>
            <a:r>
              <a:rPr sz="1600" spc="-5" dirty="0">
                <a:latin typeface="仿宋_GB2312"/>
                <a:cs typeface="仿宋_GB2312"/>
              </a:rPr>
              <a:t>区促进</a:t>
            </a:r>
            <a:r>
              <a:rPr sz="1600" spc="0" dirty="0">
                <a:latin typeface="仿宋_GB2312"/>
                <a:cs typeface="仿宋_GB2312"/>
              </a:rPr>
              <a:t>产</a:t>
            </a:r>
            <a:r>
              <a:rPr sz="1600" spc="-5" dirty="0">
                <a:latin typeface="仿宋_GB2312"/>
                <a:cs typeface="仿宋_GB2312"/>
              </a:rPr>
              <a:t>业发</a:t>
            </a:r>
            <a:r>
              <a:rPr sz="1600" spc="0" dirty="0">
                <a:latin typeface="仿宋_GB2312"/>
                <a:cs typeface="仿宋_GB2312"/>
              </a:rPr>
              <a:t>展</a:t>
            </a:r>
            <a:r>
              <a:rPr sz="1600" spc="-5" dirty="0">
                <a:latin typeface="仿宋_GB2312"/>
                <a:cs typeface="仿宋_GB2312"/>
              </a:rPr>
              <a:t>领 </a:t>
            </a:r>
            <a:r>
              <a:rPr sz="1600" spc="0" dirty="0">
                <a:latin typeface="仿宋_GB2312"/>
                <a:cs typeface="仿宋_GB2312"/>
              </a:rPr>
              <a:t>导</a:t>
            </a:r>
            <a:r>
              <a:rPr sz="1600" spc="-5" dirty="0">
                <a:latin typeface="仿宋_GB2312"/>
                <a:cs typeface="仿宋_GB2312"/>
              </a:rPr>
              <a:t>小组</a:t>
            </a:r>
            <a:r>
              <a:rPr sz="1600" spc="0" dirty="0">
                <a:latin typeface="仿宋_GB2312"/>
                <a:cs typeface="仿宋_GB2312"/>
              </a:rPr>
              <a:t>对</a:t>
            </a:r>
            <a:r>
              <a:rPr sz="1600" spc="-5" dirty="0">
                <a:latin typeface="仿宋_GB2312"/>
                <a:cs typeface="仿宋_GB2312"/>
              </a:rPr>
              <a:t>申报项</a:t>
            </a:r>
            <a:r>
              <a:rPr sz="1600" spc="0" dirty="0">
                <a:latin typeface="仿宋_GB2312"/>
                <a:cs typeface="仿宋_GB2312"/>
              </a:rPr>
              <a:t>目</a:t>
            </a:r>
            <a:r>
              <a:rPr sz="1600" spc="-5" dirty="0">
                <a:latin typeface="仿宋_GB2312"/>
                <a:cs typeface="仿宋_GB2312"/>
              </a:rPr>
              <a:t>进行</a:t>
            </a:r>
            <a:r>
              <a:rPr sz="1600" spc="0" dirty="0">
                <a:latin typeface="仿宋_GB2312"/>
                <a:cs typeface="仿宋_GB2312"/>
              </a:rPr>
              <a:t>审</a:t>
            </a:r>
            <a:r>
              <a:rPr sz="1600" spc="-5" dirty="0">
                <a:latin typeface="仿宋_GB2312"/>
                <a:cs typeface="仿宋_GB2312"/>
              </a:rPr>
              <a:t>核</a:t>
            </a:r>
            <a:r>
              <a:rPr sz="1600" dirty="0">
                <a:latin typeface="仿宋_GB2312"/>
                <a:cs typeface="仿宋_GB2312"/>
              </a:rPr>
              <a:t>，</a:t>
            </a:r>
            <a:r>
              <a:rPr sz="1600" spc="-5" dirty="0">
                <a:latin typeface="仿宋_GB2312"/>
                <a:cs typeface="仿宋_GB2312"/>
              </a:rPr>
              <a:t>审</a:t>
            </a:r>
            <a:r>
              <a:rPr sz="1600" spc="0" dirty="0">
                <a:latin typeface="仿宋_GB2312"/>
                <a:cs typeface="仿宋_GB2312"/>
              </a:rPr>
              <a:t>核</a:t>
            </a:r>
            <a:r>
              <a:rPr sz="1600" spc="-5" dirty="0">
                <a:latin typeface="仿宋_GB2312"/>
                <a:cs typeface="仿宋_GB2312"/>
              </a:rPr>
              <a:t>通过</a:t>
            </a:r>
            <a:r>
              <a:rPr sz="1600" spc="0" dirty="0">
                <a:latin typeface="仿宋_GB2312"/>
                <a:cs typeface="仿宋_GB2312"/>
              </a:rPr>
              <a:t>且</a:t>
            </a:r>
            <a:r>
              <a:rPr sz="1600" spc="-5" dirty="0">
                <a:latin typeface="仿宋_GB2312"/>
                <a:cs typeface="仿宋_GB2312"/>
              </a:rPr>
              <a:t>经公示</a:t>
            </a:r>
            <a:r>
              <a:rPr sz="1600" spc="0" dirty="0">
                <a:latin typeface="仿宋_GB2312"/>
                <a:cs typeface="仿宋_GB2312"/>
              </a:rPr>
              <a:t>无</a:t>
            </a:r>
            <a:r>
              <a:rPr sz="1600" spc="-5" dirty="0">
                <a:latin typeface="仿宋_GB2312"/>
                <a:cs typeface="仿宋_GB2312"/>
              </a:rPr>
              <a:t>异议</a:t>
            </a:r>
            <a:r>
              <a:rPr sz="1600" spc="0" dirty="0">
                <a:latin typeface="仿宋_GB2312"/>
                <a:cs typeface="仿宋_GB2312"/>
              </a:rPr>
              <a:t>后</a:t>
            </a:r>
            <a:r>
              <a:rPr sz="1600" spc="-5" dirty="0">
                <a:latin typeface="仿宋_GB2312"/>
                <a:cs typeface="仿宋_GB2312"/>
              </a:rPr>
              <a:t>予以兑 </a:t>
            </a:r>
            <a:r>
              <a:rPr sz="1600" spc="0" dirty="0">
                <a:latin typeface="仿宋_GB2312"/>
                <a:cs typeface="仿宋_GB2312"/>
              </a:rPr>
              <a:t>现。</a:t>
            </a:r>
            <a:endParaRPr sz="1600">
              <a:latin typeface="仿宋_GB2312"/>
              <a:cs typeface="仿宋_GB2312"/>
            </a:endParaRPr>
          </a:p>
          <a:p>
            <a:pPr marL="12700" marR="10160" indent="408305" algn="just">
              <a:lnSpc>
                <a:spcPct val="145700"/>
              </a:lnSpc>
              <a:spcBef>
                <a:spcPts val="10"/>
              </a:spcBef>
            </a:pPr>
            <a:r>
              <a:rPr sz="1600" b="1" spc="-5" dirty="0">
                <a:latin typeface="仿宋_GB2312"/>
                <a:cs typeface="仿宋_GB2312"/>
              </a:rPr>
              <a:t>第九条</a:t>
            </a:r>
            <a:r>
              <a:rPr sz="1600" b="1" spc="-30" dirty="0">
                <a:latin typeface="仿宋_GB2312"/>
                <a:cs typeface="仿宋_GB2312"/>
              </a:rPr>
              <a:t>：</a:t>
            </a:r>
            <a:r>
              <a:rPr sz="1600" spc="0" dirty="0">
                <a:latin typeface="仿宋_GB2312"/>
                <a:cs typeface="仿宋_GB2312"/>
              </a:rPr>
              <a:t>享</a:t>
            </a:r>
            <a:r>
              <a:rPr sz="1600" spc="-5" dirty="0">
                <a:latin typeface="仿宋_GB2312"/>
                <a:cs typeface="仿宋_GB2312"/>
              </a:rPr>
              <a:t>受政</a:t>
            </a:r>
            <a:r>
              <a:rPr sz="1600" spc="5" dirty="0">
                <a:latin typeface="仿宋_GB2312"/>
                <a:cs typeface="仿宋_GB2312"/>
              </a:rPr>
              <a:t>策</a:t>
            </a:r>
            <a:r>
              <a:rPr sz="1600" spc="-5" dirty="0">
                <a:latin typeface="仿宋_GB2312"/>
                <a:cs typeface="仿宋_GB2312"/>
              </a:rPr>
              <a:t>企业</a:t>
            </a:r>
            <a:r>
              <a:rPr sz="1600" spc="0" dirty="0">
                <a:latin typeface="仿宋_GB2312"/>
                <a:cs typeface="仿宋_GB2312"/>
              </a:rPr>
              <a:t>应</a:t>
            </a:r>
            <a:r>
              <a:rPr sz="1600" spc="-5" dirty="0">
                <a:latin typeface="仿宋_GB2312"/>
                <a:cs typeface="仿宋_GB2312"/>
              </a:rPr>
              <a:t>依法使</a:t>
            </a:r>
            <a:r>
              <a:rPr sz="1600" spc="0" dirty="0">
                <a:latin typeface="仿宋_GB2312"/>
                <a:cs typeface="仿宋_GB2312"/>
              </a:rPr>
              <a:t>用</a:t>
            </a:r>
            <a:r>
              <a:rPr sz="1600" spc="-5" dirty="0">
                <a:latin typeface="仿宋_GB2312"/>
                <a:cs typeface="仿宋_GB2312"/>
              </a:rPr>
              <a:t>扶持</a:t>
            </a:r>
            <a:r>
              <a:rPr sz="1600" spc="0" dirty="0">
                <a:latin typeface="仿宋_GB2312"/>
                <a:cs typeface="仿宋_GB2312"/>
              </a:rPr>
              <a:t>资</a:t>
            </a:r>
            <a:r>
              <a:rPr sz="1600" spc="-5" dirty="0">
                <a:latin typeface="仿宋_GB2312"/>
                <a:cs typeface="仿宋_GB2312"/>
              </a:rPr>
              <a:t>金</a:t>
            </a:r>
            <a:r>
              <a:rPr sz="1600" spc="-20" dirty="0">
                <a:latin typeface="仿宋_GB2312"/>
                <a:cs typeface="仿宋_GB2312"/>
              </a:rPr>
              <a:t>，</a:t>
            </a:r>
            <a:r>
              <a:rPr sz="1600" spc="-5" dirty="0">
                <a:latin typeface="仿宋_GB2312"/>
                <a:cs typeface="仿宋_GB2312"/>
              </a:rPr>
              <a:t>以</a:t>
            </a:r>
            <a:r>
              <a:rPr sz="1600" spc="0" dirty="0">
                <a:latin typeface="仿宋_GB2312"/>
                <a:cs typeface="仿宋_GB2312"/>
              </a:rPr>
              <a:t>虚</a:t>
            </a:r>
            <a:r>
              <a:rPr sz="1600" spc="-5" dirty="0">
                <a:latin typeface="仿宋_GB2312"/>
                <a:cs typeface="仿宋_GB2312"/>
              </a:rPr>
              <a:t>假</a:t>
            </a:r>
            <a:r>
              <a:rPr sz="1600" spc="-20" dirty="0">
                <a:latin typeface="仿宋_GB2312"/>
                <a:cs typeface="仿宋_GB2312"/>
              </a:rPr>
              <a:t>、</a:t>
            </a:r>
            <a:r>
              <a:rPr sz="1600" spc="-5" dirty="0">
                <a:latin typeface="仿宋_GB2312"/>
                <a:cs typeface="仿宋_GB2312"/>
              </a:rPr>
              <a:t>冒领 </a:t>
            </a:r>
            <a:r>
              <a:rPr sz="1600" spc="0" dirty="0">
                <a:latin typeface="仿宋_GB2312"/>
                <a:cs typeface="仿宋_GB2312"/>
              </a:rPr>
              <a:t>等</a:t>
            </a:r>
            <a:r>
              <a:rPr sz="1600" spc="-5" dirty="0">
                <a:latin typeface="仿宋_GB2312"/>
                <a:cs typeface="仿宋_GB2312"/>
              </a:rPr>
              <a:t>手段</a:t>
            </a:r>
            <a:r>
              <a:rPr sz="1600" spc="0" dirty="0">
                <a:latin typeface="仿宋_GB2312"/>
                <a:cs typeface="仿宋_GB2312"/>
              </a:rPr>
              <a:t>骗</a:t>
            </a:r>
            <a:r>
              <a:rPr sz="1600" spc="-5" dirty="0">
                <a:latin typeface="仿宋_GB2312"/>
                <a:cs typeface="仿宋_GB2312"/>
              </a:rPr>
              <a:t>取扶持</a:t>
            </a:r>
            <a:r>
              <a:rPr sz="1600" spc="0" dirty="0">
                <a:latin typeface="仿宋_GB2312"/>
                <a:cs typeface="仿宋_GB2312"/>
              </a:rPr>
              <a:t>资</a:t>
            </a:r>
            <a:r>
              <a:rPr sz="1600" spc="-5" dirty="0">
                <a:latin typeface="仿宋_GB2312"/>
                <a:cs typeface="仿宋_GB2312"/>
              </a:rPr>
              <a:t>金的</a:t>
            </a:r>
            <a:r>
              <a:rPr sz="1600" spc="0" dirty="0">
                <a:latin typeface="仿宋_GB2312"/>
                <a:cs typeface="仿宋_GB2312"/>
              </a:rPr>
              <a:t>，</a:t>
            </a:r>
            <a:r>
              <a:rPr sz="1600" spc="-5" dirty="0">
                <a:latin typeface="仿宋_GB2312"/>
                <a:cs typeface="仿宋_GB2312"/>
              </a:rPr>
              <a:t>依法追</a:t>
            </a:r>
            <a:r>
              <a:rPr sz="1600" spc="0" dirty="0">
                <a:latin typeface="仿宋_GB2312"/>
                <a:cs typeface="仿宋_GB2312"/>
              </a:rPr>
              <a:t>究</a:t>
            </a:r>
            <a:r>
              <a:rPr sz="1600" spc="-5" dirty="0">
                <a:latin typeface="仿宋_GB2312"/>
                <a:cs typeface="仿宋_GB2312"/>
              </a:rPr>
              <a:t>相关</a:t>
            </a:r>
            <a:r>
              <a:rPr sz="1600" spc="0" dirty="0">
                <a:latin typeface="仿宋_GB2312"/>
                <a:cs typeface="仿宋_GB2312"/>
              </a:rPr>
              <a:t>责</a:t>
            </a:r>
            <a:r>
              <a:rPr sz="1600" spc="-5" dirty="0">
                <a:latin typeface="仿宋_GB2312"/>
                <a:cs typeface="仿宋_GB2312"/>
              </a:rPr>
              <a:t>任。</a:t>
            </a:r>
            <a:endParaRPr sz="1600">
              <a:latin typeface="仿宋_GB2312"/>
              <a:cs typeface="仿宋_GB2312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Times New Roman"/>
              <a:cs typeface="Times New Roman"/>
            </a:endParaRPr>
          </a:p>
          <a:p>
            <a:pPr marL="421005" indent="1876425">
              <a:lnSpc>
                <a:spcPct val="100000"/>
              </a:lnSpc>
            </a:pPr>
            <a:r>
              <a:rPr sz="1600" spc="0" dirty="0">
                <a:latin typeface="黑体"/>
                <a:cs typeface="黑体"/>
              </a:rPr>
              <a:t>第</a:t>
            </a:r>
            <a:r>
              <a:rPr sz="1600" spc="-5" dirty="0">
                <a:latin typeface="黑体"/>
                <a:cs typeface="黑体"/>
              </a:rPr>
              <a:t>四章</a:t>
            </a:r>
            <a:r>
              <a:rPr sz="1600" dirty="0">
                <a:latin typeface="黑体"/>
                <a:cs typeface="黑体"/>
              </a:rPr>
              <a:t> </a:t>
            </a:r>
            <a:r>
              <a:rPr sz="1600" spc="-5" dirty="0">
                <a:latin typeface="黑体"/>
                <a:cs typeface="黑体"/>
              </a:rPr>
              <a:t>附则</a:t>
            </a:r>
            <a:endParaRPr sz="1600">
              <a:latin typeface="黑体"/>
              <a:cs typeface="黑体"/>
            </a:endParaRPr>
          </a:p>
          <a:p>
            <a:pPr>
              <a:lnSpc>
                <a:spcPct val="100000"/>
              </a:lnSpc>
              <a:spcBef>
                <a:spcPts val="49"/>
              </a:spcBef>
            </a:pPr>
            <a:endParaRPr sz="1450">
              <a:latin typeface="Times New Roman"/>
              <a:cs typeface="Times New Roman"/>
            </a:endParaRPr>
          </a:p>
          <a:p>
            <a:pPr marL="421005" marR="8890">
              <a:lnSpc>
                <a:spcPct val="145600"/>
              </a:lnSpc>
            </a:pPr>
            <a:r>
              <a:rPr sz="1600" b="1" spc="-5" dirty="0">
                <a:latin typeface="仿宋_GB2312"/>
                <a:cs typeface="仿宋_GB2312"/>
              </a:rPr>
              <a:t>第十条：</a:t>
            </a:r>
            <a:r>
              <a:rPr sz="1600" spc="-5" dirty="0">
                <a:latin typeface="仿宋_GB2312"/>
                <a:cs typeface="仿宋_GB2312"/>
              </a:rPr>
              <a:t>本办法</a:t>
            </a:r>
            <a:r>
              <a:rPr sz="1600" spc="0" dirty="0">
                <a:latin typeface="仿宋_GB2312"/>
                <a:cs typeface="仿宋_GB2312"/>
              </a:rPr>
              <a:t>由</a:t>
            </a:r>
            <a:r>
              <a:rPr sz="1600" spc="-5" dirty="0">
                <a:latin typeface="仿宋_GB2312"/>
                <a:cs typeface="仿宋_GB2312"/>
              </a:rPr>
              <a:t>区产</a:t>
            </a:r>
            <a:r>
              <a:rPr sz="1600" spc="0" dirty="0">
                <a:latin typeface="仿宋_GB2312"/>
                <a:cs typeface="仿宋_GB2312"/>
              </a:rPr>
              <a:t>促</a:t>
            </a:r>
            <a:r>
              <a:rPr sz="1600" spc="-5" dirty="0">
                <a:latin typeface="仿宋_GB2312"/>
                <a:cs typeface="仿宋_GB2312"/>
              </a:rPr>
              <a:t>中心负</a:t>
            </a:r>
            <a:r>
              <a:rPr sz="1600" spc="0" dirty="0">
                <a:latin typeface="仿宋_GB2312"/>
                <a:cs typeface="仿宋_GB2312"/>
              </a:rPr>
              <a:t>责</a:t>
            </a:r>
            <a:r>
              <a:rPr sz="1600" spc="-5" dirty="0">
                <a:latin typeface="仿宋_GB2312"/>
                <a:cs typeface="仿宋_GB2312"/>
              </a:rPr>
              <a:t>解释。 </a:t>
            </a:r>
            <a:r>
              <a:rPr sz="1600" b="1" spc="25" dirty="0">
                <a:latin typeface="仿宋_GB2312"/>
                <a:cs typeface="仿宋_GB2312"/>
              </a:rPr>
              <a:t>第</a:t>
            </a:r>
            <a:r>
              <a:rPr sz="1600" b="1" spc="20" dirty="0">
                <a:latin typeface="仿宋_GB2312"/>
                <a:cs typeface="仿宋_GB2312"/>
              </a:rPr>
              <a:t>十一</a:t>
            </a:r>
            <a:r>
              <a:rPr sz="1600" b="1" spc="25" dirty="0">
                <a:latin typeface="仿宋_GB2312"/>
                <a:cs typeface="仿宋_GB2312"/>
              </a:rPr>
              <a:t>条</a:t>
            </a:r>
            <a:r>
              <a:rPr sz="1600" b="1" spc="35" dirty="0">
                <a:latin typeface="仿宋_GB2312"/>
                <a:cs typeface="仿宋_GB2312"/>
              </a:rPr>
              <a:t>：</a:t>
            </a:r>
            <a:r>
              <a:rPr sz="1600" spc="10" dirty="0">
                <a:latin typeface="仿宋_GB2312"/>
                <a:cs typeface="仿宋_GB2312"/>
              </a:rPr>
              <a:t>本办</a:t>
            </a:r>
            <a:r>
              <a:rPr sz="1600" spc="25" dirty="0">
                <a:latin typeface="仿宋_GB2312"/>
                <a:cs typeface="仿宋_GB2312"/>
              </a:rPr>
              <a:t>法</a:t>
            </a:r>
            <a:r>
              <a:rPr sz="1600" spc="30" dirty="0">
                <a:latin typeface="仿宋_GB2312"/>
                <a:cs typeface="仿宋_GB2312"/>
              </a:rPr>
              <a:t>自</a:t>
            </a:r>
            <a:r>
              <a:rPr sz="1600" spc="25" dirty="0">
                <a:latin typeface="仿宋_GB2312"/>
                <a:cs typeface="仿宋_GB2312"/>
              </a:rPr>
              <a:t>发布之日</a:t>
            </a:r>
            <a:r>
              <a:rPr sz="1600" spc="10" dirty="0">
                <a:latin typeface="仿宋_GB2312"/>
                <a:cs typeface="仿宋_GB2312"/>
              </a:rPr>
              <a:t>起</a:t>
            </a:r>
            <a:r>
              <a:rPr sz="1600" spc="25" dirty="0">
                <a:latin typeface="仿宋_GB2312"/>
                <a:cs typeface="仿宋_GB2312"/>
              </a:rPr>
              <a:t>施</a:t>
            </a:r>
            <a:r>
              <a:rPr sz="1600" spc="30" dirty="0">
                <a:latin typeface="仿宋_GB2312"/>
                <a:cs typeface="仿宋_GB2312"/>
              </a:rPr>
              <a:t>行</a:t>
            </a:r>
            <a:r>
              <a:rPr sz="1600" spc="25" dirty="0">
                <a:latin typeface="仿宋_GB2312"/>
                <a:cs typeface="仿宋_GB2312"/>
              </a:rPr>
              <a:t>,施行期间</a:t>
            </a:r>
            <a:r>
              <a:rPr sz="1600" spc="10" dirty="0">
                <a:latin typeface="仿宋_GB2312"/>
                <a:cs typeface="仿宋_GB2312"/>
              </a:rPr>
              <a:t>如</a:t>
            </a:r>
            <a:r>
              <a:rPr sz="1600" spc="25" dirty="0">
                <a:latin typeface="仿宋_GB2312"/>
                <a:cs typeface="仿宋_GB2312"/>
              </a:rPr>
              <a:t>遇国家</a:t>
            </a:r>
            <a:r>
              <a:rPr sz="1600" spc="-5" dirty="0">
                <a:latin typeface="仿宋_GB2312"/>
                <a:cs typeface="仿宋_GB2312"/>
              </a:rPr>
              <a:t>及</a:t>
            </a:r>
            <a:endParaRPr sz="1600">
              <a:latin typeface="仿宋_GB2312"/>
              <a:cs typeface="仿宋_GB2312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sz="1600" spc="0" dirty="0">
                <a:latin typeface="仿宋_GB2312"/>
                <a:cs typeface="仿宋_GB2312"/>
              </a:rPr>
              <a:t>市</a:t>
            </a:r>
            <a:r>
              <a:rPr sz="1600" spc="-10" dirty="0">
                <a:latin typeface="仿宋_GB2312"/>
                <a:cs typeface="仿宋_GB2312"/>
              </a:rPr>
              <a:t>级</a:t>
            </a:r>
            <a:r>
              <a:rPr sz="1600" spc="-5" dirty="0">
                <a:latin typeface="仿宋_GB2312"/>
                <a:cs typeface="仿宋_GB2312"/>
              </a:rPr>
              <a:t>相</a:t>
            </a:r>
            <a:r>
              <a:rPr sz="1600" spc="0" dirty="0">
                <a:latin typeface="仿宋_GB2312"/>
                <a:cs typeface="仿宋_GB2312"/>
              </a:rPr>
              <a:t>关</a:t>
            </a:r>
            <a:r>
              <a:rPr sz="1600" spc="-5" dirty="0">
                <a:latin typeface="仿宋_GB2312"/>
                <a:cs typeface="仿宋_GB2312"/>
              </a:rPr>
              <a:t>政策变</a:t>
            </a:r>
            <a:r>
              <a:rPr sz="1600" spc="0" dirty="0">
                <a:latin typeface="仿宋_GB2312"/>
                <a:cs typeface="仿宋_GB2312"/>
              </a:rPr>
              <a:t>动</a:t>
            </a:r>
            <a:r>
              <a:rPr sz="1600" spc="-5" dirty="0">
                <a:latin typeface="仿宋_GB2312"/>
                <a:cs typeface="仿宋_GB2312"/>
              </a:rPr>
              <a:t>，将</a:t>
            </a:r>
            <a:r>
              <a:rPr sz="1600" spc="0" dirty="0">
                <a:latin typeface="仿宋_GB2312"/>
                <a:cs typeface="仿宋_GB2312"/>
              </a:rPr>
              <a:t>作</a:t>
            </a:r>
            <a:r>
              <a:rPr sz="1600" spc="-5" dirty="0">
                <a:latin typeface="仿宋_GB2312"/>
                <a:cs typeface="仿宋_GB2312"/>
              </a:rPr>
              <a:t>相应调</a:t>
            </a:r>
            <a:r>
              <a:rPr sz="1600" spc="0" dirty="0">
                <a:latin typeface="仿宋_GB2312"/>
                <a:cs typeface="仿宋_GB2312"/>
              </a:rPr>
              <a:t>整</a:t>
            </a:r>
            <a:r>
              <a:rPr sz="1600" spc="-5" dirty="0">
                <a:latin typeface="仿宋_GB2312"/>
                <a:cs typeface="仿宋_GB2312"/>
              </a:rPr>
              <a:t>。</a:t>
            </a:r>
            <a:endParaRPr sz="1600">
              <a:latin typeface="仿宋_GB2312"/>
              <a:cs typeface="仿宋_GB231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210</Words>
  <Application>Microsoft Office PowerPoint</Application>
  <PresentationFormat>自定义</PresentationFormat>
  <Paragraphs>29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Theme</vt:lpstr>
      <vt:lpstr>幻灯片 1</vt:lpstr>
      <vt:lpstr>幻灯片 2</vt:lpstr>
      <vt:lpstr>幻灯片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北京市交通委员会</dc:title>
  <dc:creator>刘刚</dc:creator>
  <cp:lastModifiedBy>Administrator</cp:lastModifiedBy>
  <cp:revision>1</cp:revision>
  <dcterms:created xsi:type="dcterms:W3CDTF">2019-04-22T18:16:40Z</dcterms:created>
  <dcterms:modified xsi:type="dcterms:W3CDTF">2019-04-22T10:18:10Z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2018-11-14T00:00:00Z</vt:filetime>
  </property>
  <property fmtid="{D5CDD505-2E9C-101B-9397-08002B2CF9AE}" pid="3" name="Creator">
    <vt:lpwstr>Microsoft Office Word 2007</vt:lpwstr>
  </property>
  <property fmtid="{D5CDD505-2E9C-101B-9397-08002B2CF9AE}" pid="4" name="LastSaved">
    <vt:filetime>2019-04-22T00:00:00Z</vt:filetime>
  </property>
</Properties>
</file>