
<file path=[Content_Types].xml><?xml version="1.0" encoding="utf-8"?>
<Types xmlns="http://schemas.openxmlformats.org/package/2006/content-types">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70" r:id="rId3"/>
  </p:sldIdLst>
  <p:sldSz cx="7391400" cy="10090150"/>
  <p:notesSz cx="7391400" cy="1009015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2664" y="-114"/>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00062" y="2938970"/>
            <a:ext cx="5667375" cy="1990915"/>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000125" y="5309108"/>
            <a:ext cx="4667249" cy="2370137"/>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4/22/2019</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4/22/2019</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33375" y="2180526"/>
            <a:ext cx="2900362" cy="6257163"/>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433762" y="2180526"/>
            <a:ext cx="2900362" cy="6257163"/>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4/22/2019</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4/22/2019</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4/22/2019</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33375" y="379221"/>
            <a:ext cx="6000749" cy="1516887"/>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33375" y="2180526"/>
            <a:ext cx="6000749" cy="6257163"/>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266950" y="8816911"/>
            <a:ext cx="2133599" cy="474027"/>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33375" y="8816911"/>
            <a:ext cx="1533525" cy="474027"/>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4/22/2019</a:t>
            </a:fld>
            <a:endParaRPr lang="en-US"/>
          </a:p>
        </p:txBody>
      </p:sp>
      <p:sp>
        <p:nvSpPr>
          <p:cNvPr id="6" name="Holder 6"/>
          <p:cNvSpPr>
            <a:spLocks noGrp="1"/>
          </p:cNvSpPr>
          <p:nvPr>
            <p:ph type="sldNum" sz="quarter" idx="7"/>
          </p:nvPr>
        </p:nvSpPr>
        <p:spPr>
          <a:xfrm>
            <a:off x="4800600" y="8816911"/>
            <a:ext cx="1533525" cy="474027"/>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316245" y="8782608"/>
            <a:ext cx="1763395" cy="149860"/>
          </a:xfrm>
          <a:custGeom>
            <a:avLst/>
            <a:gdLst/>
            <a:ahLst/>
            <a:cxnLst/>
            <a:rect l="l" t="t" r="r" b="b"/>
            <a:pathLst>
              <a:path w="1763395" h="149859">
                <a:moveTo>
                  <a:pt x="0" y="149631"/>
                </a:moveTo>
                <a:lnTo>
                  <a:pt x="1762912" y="149631"/>
                </a:lnTo>
                <a:lnTo>
                  <a:pt x="1762912" y="0"/>
                </a:lnTo>
                <a:lnTo>
                  <a:pt x="0" y="0"/>
                </a:lnTo>
                <a:lnTo>
                  <a:pt x="0" y="149631"/>
                </a:lnTo>
                <a:close/>
              </a:path>
            </a:pathLst>
          </a:custGeom>
          <a:solidFill>
            <a:srgbClr val="1C8AC2"/>
          </a:solidFill>
        </p:spPr>
        <p:txBody>
          <a:bodyPr wrap="square" lIns="0" tIns="0" rIns="0" bIns="0" rtlCol="0"/>
          <a:lstStyle/>
          <a:p>
            <a:endParaRPr/>
          </a:p>
        </p:txBody>
      </p:sp>
      <p:sp>
        <p:nvSpPr>
          <p:cNvPr id="3" name="object 3"/>
          <p:cNvSpPr txBox="1"/>
          <p:nvPr/>
        </p:nvSpPr>
        <p:spPr>
          <a:xfrm>
            <a:off x="4725441" y="8785349"/>
            <a:ext cx="572770" cy="162560"/>
          </a:xfrm>
          <a:prstGeom prst="rect">
            <a:avLst/>
          </a:prstGeom>
        </p:spPr>
        <p:txBody>
          <a:bodyPr vert="horz" wrap="square" lIns="0" tIns="0" rIns="0" bIns="0" rtlCol="0">
            <a:spAutoFit/>
          </a:bodyPr>
          <a:lstStyle/>
          <a:p>
            <a:pPr marL="12700">
              <a:lnSpc>
                <a:spcPct val="100000"/>
              </a:lnSpc>
            </a:pPr>
            <a:r>
              <a:rPr sz="1050" spc="25" dirty="0">
                <a:solidFill>
                  <a:srgbClr val="1C8AC2"/>
                </a:solidFill>
                <a:latin typeface="宋体"/>
                <a:cs typeface="宋体"/>
              </a:rPr>
              <a:t>政策说明</a:t>
            </a:r>
            <a:endParaRPr sz="1050">
              <a:latin typeface="宋体"/>
              <a:cs typeface="宋体"/>
            </a:endParaRPr>
          </a:p>
        </p:txBody>
      </p:sp>
      <p:sp>
        <p:nvSpPr>
          <p:cNvPr id="4" name="object 4"/>
          <p:cNvSpPr/>
          <p:nvPr/>
        </p:nvSpPr>
        <p:spPr>
          <a:xfrm>
            <a:off x="311101" y="1333192"/>
            <a:ext cx="6384925" cy="434340"/>
          </a:xfrm>
          <a:custGeom>
            <a:avLst/>
            <a:gdLst/>
            <a:ahLst/>
            <a:cxnLst/>
            <a:rect l="l" t="t" r="r" b="b"/>
            <a:pathLst>
              <a:path w="6384925" h="434339">
                <a:moveTo>
                  <a:pt x="5845708" y="0"/>
                </a:moveTo>
                <a:lnTo>
                  <a:pt x="0" y="0"/>
                </a:lnTo>
                <a:lnTo>
                  <a:pt x="0" y="434162"/>
                </a:lnTo>
                <a:lnTo>
                  <a:pt x="6384620" y="434162"/>
                </a:lnTo>
                <a:lnTo>
                  <a:pt x="5845708" y="0"/>
                </a:lnTo>
                <a:close/>
              </a:path>
            </a:pathLst>
          </a:custGeom>
          <a:solidFill>
            <a:srgbClr val="1C8AC2"/>
          </a:solidFill>
        </p:spPr>
        <p:txBody>
          <a:bodyPr wrap="square" lIns="0" tIns="0" rIns="0" bIns="0" rtlCol="0"/>
          <a:lstStyle/>
          <a:p>
            <a:endParaRPr/>
          </a:p>
        </p:txBody>
      </p:sp>
      <p:sp>
        <p:nvSpPr>
          <p:cNvPr id="5" name="object 5"/>
          <p:cNvSpPr txBox="1"/>
          <p:nvPr/>
        </p:nvSpPr>
        <p:spPr>
          <a:xfrm>
            <a:off x="946150" y="1457520"/>
            <a:ext cx="5143500" cy="233045"/>
          </a:xfrm>
          <a:prstGeom prst="rect">
            <a:avLst/>
          </a:prstGeom>
        </p:spPr>
        <p:txBody>
          <a:bodyPr vert="horz" wrap="square" lIns="0" tIns="0" rIns="0" bIns="0" rtlCol="0">
            <a:spAutoFit/>
          </a:bodyPr>
          <a:lstStyle/>
          <a:p>
            <a:pPr marL="12700">
              <a:lnSpc>
                <a:spcPct val="100000"/>
              </a:lnSpc>
            </a:pPr>
            <a:r>
              <a:rPr sz="1600" spc="-110" dirty="0">
                <a:solidFill>
                  <a:srgbClr val="FFFFFF"/>
                </a:solidFill>
                <a:latin typeface="宋体"/>
                <a:cs typeface="宋体"/>
              </a:rPr>
              <a:t>关于《大兴区促进高精尖企业入区发展暂行办法》的政策说明</a:t>
            </a:r>
            <a:endParaRPr sz="1600">
              <a:latin typeface="宋体"/>
              <a:cs typeface="宋体"/>
            </a:endParaRPr>
          </a:p>
        </p:txBody>
      </p:sp>
      <p:sp>
        <p:nvSpPr>
          <p:cNvPr id="6" name="object 6"/>
          <p:cNvSpPr/>
          <p:nvPr/>
        </p:nvSpPr>
        <p:spPr>
          <a:xfrm>
            <a:off x="982802" y="2140165"/>
            <a:ext cx="133350" cy="133350"/>
          </a:xfrm>
          <a:custGeom>
            <a:avLst/>
            <a:gdLst/>
            <a:ahLst/>
            <a:cxnLst/>
            <a:rect l="l" t="t" r="r" b="b"/>
            <a:pathLst>
              <a:path w="133350" h="133350">
                <a:moveTo>
                  <a:pt x="133184" y="133184"/>
                </a:moveTo>
                <a:lnTo>
                  <a:pt x="0" y="133184"/>
                </a:lnTo>
                <a:lnTo>
                  <a:pt x="0" y="0"/>
                </a:lnTo>
                <a:lnTo>
                  <a:pt x="133184" y="0"/>
                </a:lnTo>
                <a:lnTo>
                  <a:pt x="133184" y="133184"/>
                </a:lnTo>
                <a:close/>
              </a:path>
            </a:pathLst>
          </a:custGeom>
          <a:solidFill>
            <a:srgbClr val="6DC06A"/>
          </a:solidFill>
        </p:spPr>
        <p:txBody>
          <a:bodyPr wrap="square" lIns="0" tIns="0" rIns="0" bIns="0" rtlCol="0"/>
          <a:lstStyle/>
          <a:p>
            <a:endParaRPr/>
          </a:p>
        </p:txBody>
      </p:sp>
      <p:sp>
        <p:nvSpPr>
          <p:cNvPr id="7" name="object 7"/>
          <p:cNvSpPr/>
          <p:nvPr/>
        </p:nvSpPr>
        <p:spPr>
          <a:xfrm>
            <a:off x="969733" y="2124925"/>
            <a:ext cx="133350" cy="133350"/>
          </a:xfrm>
          <a:custGeom>
            <a:avLst/>
            <a:gdLst/>
            <a:ahLst/>
            <a:cxnLst/>
            <a:rect l="l" t="t" r="r" b="b"/>
            <a:pathLst>
              <a:path w="133350" h="133350">
                <a:moveTo>
                  <a:pt x="133197" y="133184"/>
                </a:moveTo>
                <a:lnTo>
                  <a:pt x="0" y="133184"/>
                </a:lnTo>
                <a:lnTo>
                  <a:pt x="0" y="0"/>
                </a:lnTo>
                <a:lnTo>
                  <a:pt x="133197" y="0"/>
                </a:lnTo>
                <a:lnTo>
                  <a:pt x="133197" y="133184"/>
                </a:lnTo>
                <a:close/>
              </a:path>
            </a:pathLst>
          </a:custGeom>
          <a:solidFill>
            <a:srgbClr val="1C8AC2"/>
          </a:solidFill>
        </p:spPr>
        <p:txBody>
          <a:bodyPr wrap="square" lIns="0" tIns="0" rIns="0" bIns="0" rtlCol="0"/>
          <a:lstStyle/>
          <a:p>
            <a:endParaRPr/>
          </a:p>
        </p:txBody>
      </p:sp>
      <p:sp>
        <p:nvSpPr>
          <p:cNvPr id="8" name="object 8"/>
          <p:cNvSpPr txBox="1"/>
          <p:nvPr/>
        </p:nvSpPr>
        <p:spPr>
          <a:xfrm>
            <a:off x="961950" y="2119288"/>
            <a:ext cx="5243830" cy="838200"/>
          </a:xfrm>
          <a:prstGeom prst="rect">
            <a:avLst/>
          </a:prstGeom>
        </p:spPr>
        <p:txBody>
          <a:bodyPr vert="horz" wrap="square" lIns="0" tIns="0" rIns="0" bIns="0" rtlCol="0">
            <a:spAutoFit/>
          </a:bodyPr>
          <a:lstStyle/>
          <a:p>
            <a:pPr marL="12700" marR="5080" indent="266700" algn="just">
              <a:lnSpc>
                <a:spcPct val="150000"/>
              </a:lnSpc>
            </a:pPr>
            <a:r>
              <a:rPr sz="1000" spc="25" dirty="0">
                <a:solidFill>
                  <a:srgbClr val="231F20"/>
                </a:solidFill>
                <a:latin typeface="微软雅黑"/>
                <a:cs typeface="微软雅黑"/>
              </a:rPr>
              <a:t>为加快构建高精尖产业结构，吸引一批具有较高科技含量、较强发展潜力和较大经济效 </a:t>
            </a:r>
            <a:r>
              <a:rPr sz="1000" dirty="0">
                <a:solidFill>
                  <a:srgbClr val="231F20"/>
                </a:solidFill>
                <a:latin typeface="微软雅黑"/>
                <a:cs typeface="微软雅黑"/>
              </a:rPr>
              <a:t>益的企业入区，较快形成经济贡献，巩固提升税源建设，根据《大兴区促进产业发展的指导意 </a:t>
            </a:r>
            <a:r>
              <a:rPr sz="1000" spc="10" dirty="0">
                <a:solidFill>
                  <a:srgbClr val="231F20"/>
                </a:solidFill>
                <a:latin typeface="微软雅黑"/>
                <a:cs typeface="微软雅黑"/>
              </a:rPr>
              <a:t>见》(京兴政发〔2018〕5号)关于专项政策编制要求和区统计局制定的大兴区高精尖产业指标 </a:t>
            </a:r>
            <a:r>
              <a:rPr sz="1000" dirty="0">
                <a:solidFill>
                  <a:srgbClr val="231F20"/>
                </a:solidFill>
                <a:latin typeface="微软雅黑"/>
                <a:cs typeface="微软雅黑"/>
              </a:rPr>
              <a:t>体系及大兴区高精尖企业名录，结合招商引资工作实际，制定本办法。</a:t>
            </a:r>
            <a:endParaRPr sz="1000">
              <a:latin typeface="微软雅黑"/>
              <a:cs typeface="微软雅黑"/>
            </a:endParaRPr>
          </a:p>
        </p:txBody>
      </p:sp>
      <p:sp>
        <p:nvSpPr>
          <p:cNvPr id="9" name="object 9"/>
          <p:cNvSpPr txBox="1"/>
          <p:nvPr/>
        </p:nvSpPr>
        <p:spPr>
          <a:xfrm>
            <a:off x="2175421" y="3972140"/>
            <a:ext cx="4013835" cy="262890"/>
          </a:xfrm>
          <a:prstGeom prst="rect">
            <a:avLst/>
          </a:prstGeom>
          <a:solidFill>
            <a:srgbClr val="6DC06A"/>
          </a:solidFill>
        </p:spPr>
        <p:txBody>
          <a:bodyPr vert="horz" wrap="square" lIns="0" tIns="0" rIns="0" bIns="0" rtlCol="0">
            <a:spAutoFit/>
          </a:bodyPr>
          <a:lstStyle/>
          <a:p>
            <a:pPr marL="36830">
              <a:lnSpc>
                <a:spcPct val="100000"/>
              </a:lnSpc>
            </a:pPr>
            <a:r>
              <a:rPr sz="1100" spc="35" dirty="0">
                <a:solidFill>
                  <a:srgbClr val="FFFFFF"/>
                </a:solidFill>
                <a:latin typeface="微软雅黑"/>
                <a:cs typeface="微软雅黑"/>
              </a:rPr>
              <a:t>根据“3+3”产业发展定位和北京市及大兴区高精尖产业目录</a:t>
            </a:r>
            <a:endParaRPr sz="1100">
              <a:latin typeface="微软雅黑"/>
              <a:cs typeface="微软雅黑"/>
            </a:endParaRPr>
          </a:p>
        </p:txBody>
      </p:sp>
      <p:sp>
        <p:nvSpPr>
          <p:cNvPr id="10" name="object 10"/>
          <p:cNvSpPr txBox="1"/>
          <p:nvPr/>
        </p:nvSpPr>
        <p:spPr>
          <a:xfrm>
            <a:off x="1356245" y="4785995"/>
            <a:ext cx="735965" cy="191135"/>
          </a:xfrm>
          <a:prstGeom prst="rect">
            <a:avLst/>
          </a:prstGeom>
          <a:solidFill>
            <a:srgbClr val="1C8AC2"/>
          </a:solidFill>
        </p:spPr>
        <p:txBody>
          <a:bodyPr vert="horz" wrap="square" lIns="0" tIns="0" rIns="0" bIns="0" rtlCol="0">
            <a:spAutoFit/>
          </a:bodyPr>
          <a:lstStyle/>
          <a:p>
            <a:pPr marL="56515">
              <a:lnSpc>
                <a:spcPct val="100000"/>
              </a:lnSpc>
            </a:pPr>
            <a:r>
              <a:rPr sz="1200" b="1" i="1" spc="20" dirty="0">
                <a:solidFill>
                  <a:srgbClr val="FFFFFF"/>
                </a:solidFill>
                <a:latin typeface="微软雅黑"/>
                <a:cs typeface="微软雅黑"/>
              </a:rPr>
              <a:t>重点突出</a:t>
            </a:r>
            <a:endParaRPr sz="1200">
              <a:latin typeface="微软雅黑"/>
              <a:cs typeface="微软雅黑"/>
            </a:endParaRPr>
          </a:p>
        </p:txBody>
      </p:sp>
      <p:sp>
        <p:nvSpPr>
          <p:cNvPr id="11" name="object 11"/>
          <p:cNvSpPr/>
          <p:nvPr/>
        </p:nvSpPr>
        <p:spPr>
          <a:xfrm>
            <a:off x="958857" y="3950742"/>
            <a:ext cx="297815" cy="297815"/>
          </a:xfrm>
          <a:custGeom>
            <a:avLst/>
            <a:gdLst/>
            <a:ahLst/>
            <a:cxnLst/>
            <a:rect l="l" t="t" r="r" b="b"/>
            <a:pathLst>
              <a:path w="297815" h="297814">
                <a:moveTo>
                  <a:pt x="139479" y="0"/>
                </a:moveTo>
                <a:lnTo>
                  <a:pt x="97699" y="8745"/>
                </a:lnTo>
                <a:lnTo>
                  <a:pt x="61136" y="28360"/>
                </a:lnTo>
                <a:lnTo>
                  <a:pt x="31585" y="57085"/>
                </a:lnTo>
                <a:lnTo>
                  <a:pt x="10844" y="93161"/>
                </a:lnTo>
                <a:lnTo>
                  <a:pt x="710" y="134831"/>
                </a:lnTo>
                <a:lnTo>
                  <a:pt x="0" y="149660"/>
                </a:lnTo>
                <a:lnTo>
                  <a:pt x="776" y="163912"/>
                </a:lnTo>
                <a:lnTo>
                  <a:pt x="10802" y="204097"/>
                </a:lnTo>
                <a:lnTo>
                  <a:pt x="31294" y="239127"/>
                </a:lnTo>
                <a:lnTo>
                  <a:pt x="60868" y="267334"/>
                </a:lnTo>
                <a:lnTo>
                  <a:pt x="98140" y="287047"/>
                </a:lnTo>
                <a:lnTo>
                  <a:pt x="141726" y="296595"/>
                </a:lnTo>
                <a:lnTo>
                  <a:pt x="157419" y="297231"/>
                </a:lnTo>
                <a:lnTo>
                  <a:pt x="171890" y="295703"/>
                </a:lnTo>
                <a:lnTo>
                  <a:pt x="212358" y="283297"/>
                </a:lnTo>
                <a:lnTo>
                  <a:pt x="246992" y="260566"/>
                </a:lnTo>
                <a:lnTo>
                  <a:pt x="273979" y="229328"/>
                </a:lnTo>
                <a:lnTo>
                  <a:pt x="291503" y="191398"/>
                </a:lnTo>
                <a:lnTo>
                  <a:pt x="297695" y="149660"/>
                </a:lnTo>
                <a:lnTo>
                  <a:pt x="297737" y="146790"/>
                </a:lnTo>
                <a:lnTo>
                  <a:pt x="296896" y="132598"/>
                </a:lnTo>
                <a:lnTo>
                  <a:pt x="286728" y="92596"/>
                </a:lnTo>
                <a:lnTo>
                  <a:pt x="266136" y="57740"/>
                </a:lnTo>
                <a:lnTo>
                  <a:pt x="236466" y="29689"/>
                </a:lnTo>
                <a:lnTo>
                  <a:pt x="199060" y="10097"/>
                </a:lnTo>
                <a:lnTo>
                  <a:pt x="155265" y="623"/>
                </a:lnTo>
                <a:lnTo>
                  <a:pt x="139479" y="0"/>
                </a:lnTo>
                <a:close/>
              </a:path>
            </a:pathLst>
          </a:custGeom>
          <a:solidFill>
            <a:srgbClr val="1C8AC2"/>
          </a:solidFill>
        </p:spPr>
        <p:txBody>
          <a:bodyPr wrap="square" lIns="0" tIns="0" rIns="0" bIns="0" rtlCol="0"/>
          <a:lstStyle/>
          <a:p>
            <a:endParaRPr/>
          </a:p>
        </p:txBody>
      </p:sp>
      <p:sp>
        <p:nvSpPr>
          <p:cNvPr id="12" name="object 12"/>
          <p:cNvSpPr/>
          <p:nvPr/>
        </p:nvSpPr>
        <p:spPr>
          <a:xfrm>
            <a:off x="973727" y="3965922"/>
            <a:ext cx="297815" cy="297815"/>
          </a:xfrm>
          <a:custGeom>
            <a:avLst/>
            <a:gdLst/>
            <a:ahLst/>
            <a:cxnLst/>
            <a:rect l="l" t="t" r="r" b="b"/>
            <a:pathLst>
              <a:path w="297815" h="297814">
                <a:moveTo>
                  <a:pt x="139488" y="0"/>
                </a:moveTo>
                <a:lnTo>
                  <a:pt x="97710" y="8744"/>
                </a:lnTo>
                <a:lnTo>
                  <a:pt x="61145" y="28357"/>
                </a:lnTo>
                <a:lnTo>
                  <a:pt x="31591" y="57081"/>
                </a:lnTo>
                <a:lnTo>
                  <a:pt x="10847" y="93156"/>
                </a:lnTo>
                <a:lnTo>
                  <a:pt x="710" y="134823"/>
                </a:lnTo>
                <a:lnTo>
                  <a:pt x="0" y="149651"/>
                </a:lnTo>
                <a:lnTo>
                  <a:pt x="776" y="163901"/>
                </a:lnTo>
                <a:lnTo>
                  <a:pt x="10801" y="204085"/>
                </a:lnTo>
                <a:lnTo>
                  <a:pt x="31294" y="239118"/>
                </a:lnTo>
                <a:lnTo>
                  <a:pt x="60868" y="267329"/>
                </a:lnTo>
                <a:lnTo>
                  <a:pt x="98138" y="287045"/>
                </a:lnTo>
                <a:lnTo>
                  <a:pt x="141718" y="296596"/>
                </a:lnTo>
                <a:lnTo>
                  <a:pt x="157408" y="297232"/>
                </a:lnTo>
                <a:lnTo>
                  <a:pt x="171878" y="295705"/>
                </a:lnTo>
                <a:lnTo>
                  <a:pt x="212343" y="283298"/>
                </a:lnTo>
                <a:lnTo>
                  <a:pt x="246978" y="260566"/>
                </a:lnTo>
                <a:lnTo>
                  <a:pt x="273965" y="229326"/>
                </a:lnTo>
                <a:lnTo>
                  <a:pt x="291490" y="191396"/>
                </a:lnTo>
                <a:lnTo>
                  <a:pt x="297683" y="149651"/>
                </a:lnTo>
                <a:lnTo>
                  <a:pt x="297724" y="146809"/>
                </a:lnTo>
                <a:lnTo>
                  <a:pt x="296885" y="132616"/>
                </a:lnTo>
                <a:lnTo>
                  <a:pt x="286721" y="92608"/>
                </a:lnTo>
                <a:lnTo>
                  <a:pt x="266132" y="57749"/>
                </a:lnTo>
                <a:lnTo>
                  <a:pt x="236463" y="29693"/>
                </a:lnTo>
                <a:lnTo>
                  <a:pt x="199062" y="10099"/>
                </a:lnTo>
                <a:lnTo>
                  <a:pt x="155271" y="623"/>
                </a:lnTo>
                <a:lnTo>
                  <a:pt x="139488" y="0"/>
                </a:lnTo>
                <a:close/>
              </a:path>
            </a:pathLst>
          </a:custGeom>
          <a:solidFill>
            <a:srgbClr val="6DC06A"/>
          </a:solidFill>
        </p:spPr>
        <p:txBody>
          <a:bodyPr wrap="square" lIns="0" tIns="0" rIns="0" bIns="0" rtlCol="0"/>
          <a:lstStyle/>
          <a:p>
            <a:endParaRPr/>
          </a:p>
        </p:txBody>
      </p:sp>
      <p:sp>
        <p:nvSpPr>
          <p:cNvPr id="13" name="object 13"/>
          <p:cNvSpPr/>
          <p:nvPr/>
        </p:nvSpPr>
        <p:spPr>
          <a:xfrm>
            <a:off x="958287" y="6859465"/>
            <a:ext cx="297815" cy="297815"/>
          </a:xfrm>
          <a:custGeom>
            <a:avLst/>
            <a:gdLst/>
            <a:ahLst/>
            <a:cxnLst/>
            <a:rect l="l" t="t" r="r" b="b"/>
            <a:pathLst>
              <a:path w="297815" h="297815">
                <a:moveTo>
                  <a:pt x="139465" y="0"/>
                </a:moveTo>
                <a:lnTo>
                  <a:pt x="97689" y="8750"/>
                </a:lnTo>
                <a:lnTo>
                  <a:pt x="61129" y="28369"/>
                </a:lnTo>
                <a:lnTo>
                  <a:pt x="31582" y="57097"/>
                </a:lnTo>
                <a:lnTo>
                  <a:pt x="10843" y="93176"/>
                </a:lnTo>
                <a:lnTo>
                  <a:pt x="710" y="134848"/>
                </a:lnTo>
                <a:lnTo>
                  <a:pt x="0" y="149677"/>
                </a:lnTo>
                <a:lnTo>
                  <a:pt x="778" y="163927"/>
                </a:lnTo>
                <a:lnTo>
                  <a:pt x="10807" y="204109"/>
                </a:lnTo>
                <a:lnTo>
                  <a:pt x="31301" y="239139"/>
                </a:lnTo>
                <a:lnTo>
                  <a:pt x="60876" y="267345"/>
                </a:lnTo>
                <a:lnTo>
                  <a:pt x="98148" y="287058"/>
                </a:lnTo>
                <a:lnTo>
                  <a:pt x="141735" y="296607"/>
                </a:lnTo>
                <a:lnTo>
                  <a:pt x="157428" y="297242"/>
                </a:lnTo>
                <a:lnTo>
                  <a:pt x="171896" y="295713"/>
                </a:lnTo>
                <a:lnTo>
                  <a:pt x="212358" y="283303"/>
                </a:lnTo>
                <a:lnTo>
                  <a:pt x="246991" y="260569"/>
                </a:lnTo>
                <a:lnTo>
                  <a:pt x="273978" y="229328"/>
                </a:lnTo>
                <a:lnTo>
                  <a:pt x="291502" y="191396"/>
                </a:lnTo>
                <a:lnTo>
                  <a:pt x="297694" y="149677"/>
                </a:lnTo>
                <a:lnTo>
                  <a:pt x="297736" y="146777"/>
                </a:lnTo>
                <a:lnTo>
                  <a:pt x="296894" y="132589"/>
                </a:lnTo>
                <a:lnTo>
                  <a:pt x="286723" y="92592"/>
                </a:lnTo>
                <a:lnTo>
                  <a:pt x="266127" y="57740"/>
                </a:lnTo>
                <a:lnTo>
                  <a:pt x="236453" y="29689"/>
                </a:lnTo>
                <a:lnTo>
                  <a:pt x="199046" y="10097"/>
                </a:lnTo>
                <a:lnTo>
                  <a:pt x="155250" y="623"/>
                </a:lnTo>
                <a:lnTo>
                  <a:pt x="139465" y="0"/>
                </a:lnTo>
                <a:close/>
              </a:path>
            </a:pathLst>
          </a:custGeom>
          <a:solidFill>
            <a:srgbClr val="1C8AC2"/>
          </a:solidFill>
        </p:spPr>
        <p:txBody>
          <a:bodyPr wrap="square" lIns="0" tIns="0" rIns="0" bIns="0" rtlCol="0"/>
          <a:lstStyle/>
          <a:p>
            <a:endParaRPr/>
          </a:p>
        </p:txBody>
      </p:sp>
      <p:sp>
        <p:nvSpPr>
          <p:cNvPr id="14" name="object 14"/>
          <p:cNvSpPr/>
          <p:nvPr/>
        </p:nvSpPr>
        <p:spPr>
          <a:xfrm>
            <a:off x="973145" y="6874644"/>
            <a:ext cx="297815" cy="297815"/>
          </a:xfrm>
          <a:custGeom>
            <a:avLst/>
            <a:gdLst/>
            <a:ahLst/>
            <a:cxnLst/>
            <a:rect l="l" t="t" r="r" b="b"/>
            <a:pathLst>
              <a:path w="297815" h="297815">
                <a:moveTo>
                  <a:pt x="139480" y="0"/>
                </a:moveTo>
                <a:lnTo>
                  <a:pt x="97704" y="8745"/>
                </a:lnTo>
                <a:lnTo>
                  <a:pt x="61141" y="28360"/>
                </a:lnTo>
                <a:lnTo>
                  <a:pt x="31589" y="57085"/>
                </a:lnTo>
                <a:lnTo>
                  <a:pt x="10846" y="93161"/>
                </a:lnTo>
                <a:lnTo>
                  <a:pt x="710" y="134831"/>
                </a:lnTo>
                <a:lnTo>
                  <a:pt x="0" y="149660"/>
                </a:lnTo>
                <a:lnTo>
                  <a:pt x="777" y="163912"/>
                </a:lnTo>
                <a:lnTo>
                  <a:pt x="10804" y="204097"/>
                </a:lnTo>
                <a:lnTo>
                  <a:pt x="31298" y="239127"/>
                </a:lnTo>
                <a:lnTo>
                  <a:pt x="60874" y="267334"/>
                </a:lnTo>
                <a:lnTo>
                  <a:pt x="98146" y="287047"/>
                </a:lnTo>
                <a:lnTo>
                  <a:pt x="141728" y="296595"/>
                </a:lnTo>
                <a:lnTo>
                  <a:pt x="157419" y="297231"/>
                </a:lnTo>
                <a:lnTo>
                  <a:pt x="171890" y="295703"/>
                </a:lnTo>
                <a:lnTo>
                  <a:pt x="212358" y="283297"/>
                </a:lnTo>
                <a:lnTo>
                  <a:pt x="246992" y="260566"/>
                </a:lnTo>
                <a:lnTo>
                  <a:pt x="273979" y="229328"/>
                </a:lnTo>
                <a:lnTo>
                  <a:pt x="291503" y="191398"/>
                </a:lnTo>
                <a:lnTo>
                  <a:pt x="297695" y="149660"/>
                </a:lnTo>
                <a:lnTo>
                  <a:pt x="297737" y="146791"/>
                </a:lnTo>
                <a:lnTo>
                  <a:pt x="296896" y="132599"/>
                </a:lnTo>
                <a:lnTo>
                  <a:pt x="286728" y="92596"/>
                </a:lnTo>
                <a:lnTo>
                  <a:pt x="266137" y="57741"/>
                </a:lnTo>
                <a:lnTo>
                  <a:pt x="236466" y="29689"/>
                </a:lnTo>
                <a:lnTo>
                  <a:pt x="199061" y="10097"/>
                </a:lnTo>
                <a:lnTo>
                  <a:pt x="155266" y="623"/>
                </a:lnTo>
                <a:lnTo>
                  <a:pt x="139480" y="0"/>
                </a:lnTo>
                <a:close/>
              </a:path>
            </a:pathLst>
          </a:custGeom>
          <a:solidFill>
            <a:srgbClr val="6DC06A"/>
          </a:solidFill>
        </p:spPr>
        <p:txBody>
          <a:bodyPr wrap="square" lIns="0" tIns="0" rIns="0" bIns="0" rtlCol="0"/>
          <a:lstStyle/>
          <a:p>
            <a:endParaRPr/>
          </a:p>
        </p:txBody>
      </p:sp>
      <p:sp>
        <p:nvSpPr>
          <p:cNvPr id="15" name="object 15"/>
          <p:cNvSpPr txBox="1"/>
          <p:nvPr/>
        </p:nvSpPr>
        <p:spPr>
          <a:xfrm>
            <a:off x="1356245" y="6912623"/>
            <a:ext cx="735965" cy="191135"/>
          </a:xfrm>
          <a:prstGeom prst="rect">
            <a:avLst/>
          </a:prstGeom>
          <a:solidFill>
            <a:srgbClr val="1C8AC2"/>
          </a:solidFill>
        </p:spPr>
        <p:txBody>
          <a:bodyPr vert="horz" wrap="square" lIns="0" tIns="0" rIns="0" bIns="0" rtlCol="0">
            <a:spAutoFit/>
          </a:bodyPr>
          <a:lstStyle/>
          <a:p>
            <a:pPr marL="56515">
              <a:lnSpc>
                <a:spcPct val="100000"/>
              </a:lnSpc>
            </a:pPr>
            <a:r>
              <a:rPr sz="1200" b="1" i="1" spc="20" dirty="0">
                <a:solidFill>
                  <a:srgbClr val="FFFFFF"/>
                </a:solidFill>
                <a:latin typeface="微软雅黑"/>
                <a:cs typeface="微软雅黑"/>
              </a:rPr>
              <a:t>两个条件</a:t>
            </a:r>
            <a:endParaRPr sz="1200">
              <a:latin typeface="微软雅黑"/>
              <a:cs typeface="微软雅黑"/>
            </a:endParaRPr>
          </a:p>
        </p:txBody>
      </p:sp>
      <p:sp>
        <p:nvSpPr>
          <p:cNvPr id="16" name="object 16"/>
          <p:cNvSpPr txBox="1"/>
          <p:nvPr/>
        </p:nvSpPr>
        <p:spPr>
          <a:xfrm>
            <a:off x="2101217" y="5299684"/>
            <a:ext cx="779780" cy="213995"/>
          </a:xfrm>
          <a:prstGeom prst="rect">
            <a:avLst/>
          </a:prstGeom>
        </p:spPr>
        <p:txBody>
          <a:bodyPr vert="horz" wrap="square" lIns="0" tIns="0" rIns="0" bIns="0" rtlCol="0">
            <a:spAutoFit/>
          </a:bodyPr>
          <a:lstStyle/>
          <a:p>
            <a:pPr marL="12700">
              <a:lnSpc>
                <a:spcPct val="100000"/>
              </a:lnSpc>
            </a:pPr>
            <a:r>
              <a:rPr sz="1450" spc="30" dirty="0">
                <a:solidFill>
                  <a:srgbClr val="1C8AC2"/>
                </a:solidFill>
                <a:latin typeface="宋体"/>
                <a:cs typeface="宋体"/>
              </a:rPr>
              <a:t>医药健康</a:t>
            </a:r>
            <a:endParaRPr sz="1450">
              <a:latin typeface="宋体"/>
              <a:cs typeface="宋体"/>
            </a:endParaRPr>
          </a:p>
        </p:txBody>
      </p:sp>
      <p:sp>
        <p:nvSpPr>
          <p:cNvPr id="17" name="object 17"/>
          <p:cNvSpPr txBox="1"/>
          <p:nvPr/>
        </p:nvSpPr>
        <p:spPr>
          <a:xfrm>
            <a:off x="4076723" y="5299684"/>
            <a:ext cx="1344930" cy="213995"/>
          </a:xfrm>
          <a:prstGeom prst="rect">
            <a:avLst/>
          </a:prstGeom>
        </p:spPr>
        <p:txBody>
          <a:bodyPr vert="horz" wrap="square" lIns="0" tIns="0" rIns="0" bIns="0" rtlCol="0">
            <a:spAutoFit/>
          </a:bodyPr>
          <a:lstStyle/>
          <a:p>
            <a:pPr marL="12700">
              <a:lnSpc>
                <a:spcPct val="100000"/>
              </a:lnSpc>
            </a:pPr>
            <a:r>
              <a:rPr sz="1450" spc="30" dirty="0">
                <a:solidFill>
                  <a:srgbClr val="1C8AC2"/>
                </a:solidFill>
                <a:latin typeface="宋体"/>
                <a:cs typeface="宋体"/>
              </a:rPr>
              <a:t>新能源智能汽车</a:t>
            </a:r>
            <a:endParaRPr sz="1450">
              <a:latin typeface="宋体"/>
              <a:cs typeface="宋体"/>
            </a:endParaRPr>
          </a:p>
        </p:txBody>
      </p:sp>
      <p:sp>
        <p:nvSpPr>
          <p:cNvPr id="18" name="object 18"/>
          <p:cNvSpPr txBox="1"/>
          <p:nvPr/>
        </p:nvSpPr>
        <p:spPr>
          <a:xfrm>
            <a:off x="2101217" y="5756947"/>
            <a:ext cx="779780" cy="213995"/>
          </a:xfrm>
          <a:prstGeom prst="rect">
            <a:avLst/>
          </a:prstGeom>
        </p:spPr>
        <p:txBody>
          <a:bodyPr vert="horz" wrap="square" lIns="0" tIns="0" rIns="0" bIns="0" rtlCol="0">
            <a:spAutoFit/>
          </a:bodyPr>
          <a:lstStyle/>
          <a:p>
            <a:pPr marL="12700">
              <a:lnSpc>
                <a:spcPct val="100000"/>
              </a:lnSpc>
            </a:pPr>
            <a:r>
              <a:rPr sz="1450" spc="30" dirty="0">
                <a:solidFill>
                  <a:srgbClr val="1C8AC2"/>
                </a:solidFill>
                <a:latin typeface="宋体"/>
                <a:cs typeface="宋体"/>
              </a:rPr>
              <a:t>数字创意</a:t>
            </a:r>
            <a:endParaRPr sz="1450">
              <a:latin typeface="宋体"/>
              <a:cs typeface="宋体"/>
            </a:endParaRPr>
          </a:p>
        </p:txBody>
      </p:sp>
      <p:sp>
        <p:nvSpPr>
          <p:cNvPr id="19" name="object 19"/>
          <p:cNvSpPr txBox="1"/>
          <p:nvPr/>
        </p:nvSpPr>
        <p:spPr>
          <a:xfrm>
            <a:off x="4076723" y="6222315"/>
            <a:ext cx="779780" cy="213995"/>
          </a:xfrm>
          <a:prstGeom prst="rect">
            <a:avLst/>
          </a:prstGeom>
        </p:spPr>
        <p:txBody>
          <a:bodyPr vert="horz" wrap="square" lIns="0" tIns="0" rIns="0" bIns="0" rtlCol="0">
            <a:spAutoFit/>
          </a:bodyPr>
          <a:lstStyle/>
          <a:p>
            <a:pPr marL="12700">
              <a:lnSpc>
                <a:spcPct val="100000"/>
              </a:lnSpc>
            </a:pPr>
            <a:r>
              <a:rPr sz="1450" spc="30" dirty="0">
                <a:solidFill>
                  <a:srgbClr val="1C8AC2"/>
                </a:solidFill>
                <a:latin typeface="宋体"/>
                <a:cs typeface="宋体"/>
              </a:rPr>
              <a:t>科技服务</a:t>
            </a:r>
            <a:endParaRPr sz="1450">
              <a:latin typeface="宋体"/>
              <a:cs typeface="宋体"/>
            </a:endParaRPr>
          </a:p>
        </p:txBody>
      </p:sp>
      <p:sp>
        <p:nvSpPr>
          <p:cNvPr id="20" name="object 20"/>
          <p:cNvSpPr txBox="1"/>
          <p:nvPr/>
        </p:nvSpPr>
        <p:spPr>
          <a:xfrm>
            <a:off x="4076723" y="5756947"/>
            <a:ext cx="1344930" cy="213995"/>
          </a:xfrm>
          <a:prstGeom prst="rect">
            <a:avLst/>
          </a:prstGeom>
        </p:spPr>
        <p:txBody>
          <a:bodyPr vert="horz" wrap="square" lIns="0" tIns="0" rIns="0" bIns="0" rtlCol="0">
            <a:spAutoFit/>
          </a:bodyPr>
          <a:lstStyle/>
          <a:p>
            <a:pPr marL="12700">
              <a:lnSpc>
                <a:spcPct val="100000"/>
              </a:lnSpc>
            </a:pPr>
            <a:r>
              <a:rPr sz="1450" spc="30" dirty="0">
                <a:solidFill>
                  <a:srgbClr val="1C8AC2"/>
                </a:solidFill>
                <a:latin typeface="宋体"/>
                <a:cs typeface="宋体"/>
              </a:rPr>
              <a:t>新一代信息技术</a:t>
            </a:r>
            <a:endParaRPr sz="1450">
              <a:latin typeface="宋体"/>
              <a:cs typeface="宋体"/>
            </a:endParaRPr>
          </a:p>
        </p:txBody>
      </p:sp>
      <p:sp>
        <p:nvSpPr>
          <p:cNvPr id="21" name="object 21"/>
          <p:cNvSpPr txBox="1"/>
          <p:nvPr/>
        </p:nvSpPr>
        <p:spPr>
          <a:xfrm>
            <a:off x="2101217" y="6222315"/>
            <a:ext cx="779780" cy="213995"/>
          </a:xfrm>
          <a:prstGeom prst="rect">
            <a:avLst/>
          </a:prstGeom>
        </p:spPr>
        <p:txBody>
          <a:bodyPr vert="horz" wrap="square" lIns="0" tIns="0" rIns="0" bIns="0" rtlCol="0">
            <a:spAutoFit/>
          </a:bodyPr>
          <a:lstStyle/>
          <a:p>
            <a:pPr marL="12700">
              <a:lnSpc>
                <a:spcPct val="100000"/>
              </a:lnSpc>
            </a:pPr>
            <a:r>
              <a:rPr sz="1450" spc="30" dirty="0">
                <a:solidFill>
                  <a:srgbClr val="1C8AC2"/>
                </a:solidFill>
                <a:latin typeface="宋体"/>
                <a:cs typeface="宋体"/>
              </a:rPr>
              <a:t>临空服务</a:t>
            </a:r>
            <a:endParaRPr sz="1450">
              <a:latin typeface="宋体"/>
              <a:cs typeface="宋体"/>
            </a:endParaRPr>
          </a:p>
        </p:txBody>
      </p:sp>
      <p:sp>
        <p:nvSpPr>
          <p:cNvPr id="22" name="object 22"/>
          <p:cNvSpPr/>
          <p:nvPr/>
        </p:nvSpPr>
        <p:spPr>
          <a:xfrm>
            <a:off x="1071756" y="7508712"/>
            <a:ext cx="43180" cy="51435"/>
          </a:xfrm>
          <a:custGeom>
            <a:avLst/>
            <a:gdLst/>
            <a:ahLst/>
            <a:cxnLst/>
            <a:rect l="l" t="t" r="r" b="b"/>
            <a:pathLst>
              <a:path w="43180" h="51434">
                <a:moveTo>
                  <a:pt x="723" y="51396"/>
                </a:moveTo>
                <a:lnTo>
                  <a:pt x="42811" y="25920"/>
                </a:lnTo>
                <a:lnTo>
                  <a:pt x="0" y="0"/>
                </a:lnTo>
              </a:path>
            </a:pathLst>
          </a:custGeom>
          <a:ln w="12700">
            <a:solidFill>
              <a:srgbClr val="1C8AC2"/>
            </a:solidFill>
          </a:ln>
        </p:spPr>
        <p:txBody>
          <a:bodyPr wrap="square" lIns="0" tIns="0" rIns="0" bIns="0" rtlCol="0"/>
          <a:lstStyle/>
          <a:p>
            <a:endParaRPr/>
          </a:p>
        </p:txBody>
      </p:sp>
      <p:sp>
        <p:nvSpPr>
          <p:cNvPr id="23" name="object 23"/>
          <p:cNvSpPr/>
          <p:nvPr/>
        </p:nvSpPr>
        <p:spPr>
          <a:xfrm>
            <a:off x="1026005" y="7508712"/>
            <a:ext cx="43180" cy="51435"/>
          </a:xfrm>
          <a:custGeom>
            <a:avLst/>
            <a:gdLst/>
            <a:ahLst/>
            <a:cxnLst/>
            <a:rect l="l" t="t" r="r" b="b"/>
            <a:pathLst>
              <a:path w="43180" h="51434">
                <a:moveTo>
                  <a:pt x="711" y="51396"/>
                </a:moveTo>
                <a:lnTo>
                  <a:pt x="42798" y="25920"/>
                </a:lnTo>
                <a:lnTo>
                  <a:pt x="0" y="0"/>
                </a:lnTo>
              </a:path>
            </a:pathLst>
          </a:custGeom>
          <a:ln w="12700">
            <a:solidFill>
              <a:srgbClr val="1C8AC2"/>
            </a:solidFill>
          </a:ln>
        </p:spPr>
        <p:txBody>
          <a:bodyPr wrap="square" lIns="0" tIns="0" rIns="0" bIns="0" rtlCol="0"/>
          <a:lstStyle/>
          <a:p>
            <a:endParaRPr/>
          </a:p>
        </p:txBody>
      </p:sp>
      <p:sp>
        <p:nvSpPr>
          <p:cNvPr id="24" name="object 24"/>
          <p:cNvSpPr/>
          <p:nvPr/>
        </p:nvSpPr>
        <p:spPr>
          <a:xfrm>
            <a:off x="980226" y="7508712"/>
            <a:ext cx="43180" cy="51435"/>
          </a:xfrm>
          <a:custGeom>
            <a:avLst/>
            <a:gdLst/>
            <a:ahLst/>
            <a:cxnLst/>
            <a:rect l="l" t="t" r="r" b="b"/>
            <a:pathLst>
              <a:path w="43180" h="51434">
                <a:moveTo>
                  <a:pt x="736" y="51396"/>
                </a:moveTo>
                <a:lnTo>
                  <a:pt x="42811" y="25920"/>
                </a:lnTo>
                <a:lnTo>
                  <a:pt x="0" y="0"/>
                </a:lnTo>
              </a:path>
            </a:pathLst>
          </a:custGeom>
          <a:ln w="12700">
            <a:solidFill>
              <a:srgbClr val="1C8AC2"/>
            </a:solidFill>
          </a:ln>
        </p:spPr>
        <p:txBody>
          <a:bodyPr wrap="square" lIns="0" tIns="0" rIns="0" bIns="0" rtlCol="0"/>
          <a:lstStyle/>
          <a:p>
            <a:endParaRPr/>
          </a:p>
        </p:txBody>
      </p:sp>
      <p:sp>
        <p:nvSpPr>
          <p:cNvPr id="25" name="object 25"/>
          <p:cNvSpPr txBox="1"/>
          <p:nvPr/>
        </p:nvSpPr>
        <p:spPr>
          <a:xfrm>
            <a:off x="952009" y="7468773"/>
            <a:ext cx="5320030" cy="799465"/>
          </a:xfrm>
          <a:prstGeom prst="rect">
            <a:avLst/>
          </a:prstGeom>
        </p:spPr>
        <p:txBody>
          <a:bodyPr vert="horz" wrap="square" lIns="0" tIns="0" rIns="0" bIns="0" rtlCol="0">
            <a:spAutoFit/>
          </a:bodyPr>
          <a:lstStyle/>
          <a:p>
            <a:pPr marL="279400">
              <a:lnSpc>
                <a:spcPct val="100000"/>
              </a:lnSpc>
            </a:pPr>
            <a:r>
              <a:rPr sz="1000" dirty="0">
                <a:solidFill>
                  <a:srgbClr val="231F20"/>
                </a:solidFill>
                <a:latin typeface="微软雅黑"/>
                <a:cs typeface="微软雅黑"/>
              </a:rPr>
              <a:t>一是需新注册在我区，且正式生产经营后3年内达到“区级高精尖企业名录”标准的企业。</a:t>
            </a:r>
            <a:endParaRPr sz="1000">
              <a:latin typeface="微软雅黑"/>
              <a:cs typeface="微软雅黑"/>
            </a:endParaRPr>
          </a:p>
          <a:p>
            <a:pPr>
              <a:lnSpc>
                <a:spcPct val="100000"/>
              </a:lnSpc>
              <a:spcBef>
                <a:spcPts val="54"/>
              </a:spcBef>
            </a:pPr>
            <a:endParaRPr sz="1250">
              <a:latin typeface="Times New Roman"/>
              <a:cs typeface="Times New Roman"/>
            </a:endParaRPr>
          </a:p>
          <a:p>
            <a:pPr marL="12700" marR="72390" indent="266700">
              <a:lnSpc>
                <a:spcPct val="150000"/>
              </a:lnSpc>
            </a:pPr>
            <a:r>
              <a:rPr sz="1000" spc="10" dirty="0">
                <a:solidFill>
                  <a:srgbClr val="231F20"/>
                </a:solidFill>
                <a:latin typeface="微软雅黑"/>
                <a:cs typeface="微软雅黑"/>
              </a:rPr>
              <a:t>二是符合每年评定出的大兴区高精尖企业名录排名情况，且承诺在领取扶持资金后5年内 </a:t>
            </a:r>
            <a:r>
              <a:rPr sz="1000" dirty="0">
                <a:solidFill>
                  <a:srgbClr val="231F20"/>
                </a:solidFill>
                <a:latin typeface="微软雅黑"/>
                <a:cs typeface="微软雅黑"/>
              </a:rPr>
              <a:t>连续在我区纳税、入统的规模以上企业。</a:t>
            </a:r>
            <a:endParaRPr sz="1000">
              <a:latin typeface="微软雅黑"/>
              <a:cs typeface="微软雅黑"/>
            </a:endParaRPr>
          </a:p>
        </p:txBody>
      </p:sp>
      <p:sp>
        <p:nvSpPr>
          <p:cNvPr id="26" name="object 26"/>
          <p:cNvSpPr/>
          <p:nvPr/>
        </p:nvSpPr>
        <p:spPr>
          <a:xfrm>
            <a:off x="1071756" y="7926744"/>
            <a:ext cx="43180" cy="51435"/>
          </a:xfrm>
          <a:custGeom>
            <a:avLst/>
            <a:gdLst/>
            <a:ahLst/>
            <a:cxnLst/>
            <a:rect l="l" t="t" r="r" b="b"/>
            <a:pathLst>
              <a:path w="43180" h="51434">
                <a:moveTo>
                  <a:pt x="723" y="51422"/>
                </a:moveTo>
                <a:lnTo>
                  <a:pt x="42811" y="25920"/>
                </a:lnTo>
                <a:lnTo>
                  <a:pt x="0" y="0"/>
                </a:lnTo>
              </a:path>
            </a:pathLst>
          </a:custGeom>
          <a:ln w="12699">
            <a:solidFill>
              <a:srgbClr val="1C8AC2"/>
            </a:solidFill>
          </a:ln>
        </p:spPr>
        <p:txBody>
          <a:bodyPr wrap="square" lIns="0" tIns="0" rIns="0" bIns="0" rtlCol="0"/>
          <a:lstStyle/>
          <a:p>
            <a:endParaRPr/>
          </a:p>
        </p:txBody>
      </p:sp>
      <p:sp>
        <p:nvSpPr>
          <p:cNvPr id="27" name="object 27"/>
          <p:cNvSpPr/>
          <p:nvPr/>
        </p:nvSpPr>
        <p:spPr>
          <a:xfrm>
            <a:off x="1026005" y="7926744"/>
            <a:ext cx="43180" cy="51435"/>
          </a:xfrm>
          <a:custGeom>
            <a:avLst/>
            <a:gdLst/>
            <a:ahLst/>
            <a:cxnLst/>
            <a:rect l="l" t="t" r="r" b="b"/>
            <a:pathLst>
              <a:path w="43180" h="51434">
                <a:moveTo>
                  <a:pt x="711" y="51422"/>
                </a:moveTo>
                <a:lnTo>
                  <a:pt x="42798" y="25920"/>
                </a:lnTo>
                <a:lnTo>
                  <a:pt x="0" y="0"/>
                </a:lnTo>
              </a:path>
            </a:pathLst>
          </a:custGeom>
          <a:ln w="12699">
            <a:solidFill>
              <a:srgbClr val="1C8AC2"/>
            </a:solidFill>
          </a:ln>
        </p:spPr>
        <p:txBody>
          <a:bodyPr wrap="square" lIns="0" tIns="0" rIns="0" bIns="0" rtlCol="0"/>
          <a:lstStyle/>
          <a:p>
            <a:endParaRPr/>
          </a:p>
        </p:txBody>
      </p:sp>
      <p:sp>
        <p:nvSpPr>
          <p:cNvPr id="28" name="object 28"/>
          <p:cNvSpPr/>
          <p:nvPr/>
        </p:nvSpPr>
        <p:spPr>
          <a:xfrm>
            <a:off x="980226" y="7926744"/>
            <a:ext cx="43180" cy="51435"/>
          </a:xfrm>
          <a:custGeom>
            <a:avLst/>
            <a:gdLst/>
            <a:ahLst/>
            <a:cxnLst/>
            <a:rect l="l" t="t" r="r" b="b"/>
            <a:pathLst>
              <a:path w="43180" h="51434">
                <a:moveTo>
                  <a:pt x="736" y="51422"/>
                </a:moveTo>
                <a:lnTo>
                  <a:pt x="42811" y="25920"/>
                </a:lnTo>
                <a:lnTo>
                  <a:pt x="0" y="0"/>
                </a:lnTo>
              </a:path>
            </a:pathLst>
          </a:custGeom>
          <a:ln w="12699">
            <a:solidFill>
              <a:srgbClr val="1C8AC2"/>
            </a:solidFill>
          </a:ln>
        </p:spPr>
        <p:txBody>
          <a:bodyPr wrap="square" lIns="0" tIns="0" rIns="0" bIns="0" rtlCol="0"/>
          <a:lstStyle/>
          <a:p>
            <a:endParaRPr/>
          </a:p>
        </p:txBody>
      </p:sp>
      <p:sp>
        <p:nvSpPr>
          <p:cNvPr id="29" name="object 29"/>
          <p:cNvSpPr/>
          <p:nvPr/>
        </p:nvSpPr>
        <p:spPr>
          <a:xfrm>
            <a:off x="1777359" y="5380633"/>
            <a:ext cx="77470" cy="52069"/>
          </a:xfrm>
          <a:custGeom>
            <a:avLst/>
            <a:gdLst/>
            <a:ahLst/>
            <a:cxnLst/>
            <a:rect l="l" t="t" r="r" b="b"/>
            <a:pathLst>
              <a:path w="77469" h="52070">
                <a:moveTo>
                  <a:pt x="71005" y="0"/>
                </a:moveTo>
                <a:lnTo>
                  <a:pt x="5867" y="0"/>
                </a:lnTo>
                <a:lnTo>
                  <a:pt x="0" y="5905"/>
                </a:lnTo>
                <a:lnTo>
                  <a:pt x="0" y="46151"/>
                </a:lnTo>
                <a:lnTo>
                  <a:pt x="5867" y="52031"/>
                </a:lnTo>
                <a:lnTo>
                  <a:pt x="71005" y="52031"/>
                </a:lnTo>
                <a:lnTo>
                  <a:pt x="76885" y="46151"/>
                </a:lnTo>
                <a:lnTo>
                  <a:pt x="76885" y="43268"/>
                </a:lnTo>
                <a:lnTo>
                  <a:pt x="10718" y="43268"/>
                </a:lnTo>
                <a:lnTo>
                  <a:pt x="8775" y="41287"/>
                </a:lnTo>
                <a:lnTo>
                  <a:pt x="8775" y="10718"/>
                </a:lnTo>
                <a:lnTo>
                  <a:pt x="10718" y="8775"/>
                </a:lnTo>
                <a:lnTo>
                  <a:pt x="76885" y="8775"/>
                </a:lnTo>
                <a:lnTo>
                  <a:pt x="76885" y="5905"/>
                </a:lnTo>
                <a:lnTo>
                  <a:pt x="71005" y="0"/>
                </a:lnTo>
                <a:close/>
              </a:path>
              <a:path w="77469" h="52070">
                <a:moveTo>
                  <a:pt x="76885" y="8775"/>
                </a:moveTo>
                <a:lnTo>
                  <a:pt x="66154" y="8775"/>
                </a:lnTo>
                <a:lnTo>
                  <a:pt x="68110" y="10718"/>
                </a:lnTo>
                <a:lnTo>
                  <a:pt x="68110" y="41287"/>
                </a:lnTo>
                <a:lnTo>
                  <a:pt x="66154" y="43268"/>
                </a:lnTo>
                <a:lnTo>
                  <a:pt x="76885" y="43268"/>
                </a:lnTo>
                <a:lnTo>
                  <a:pt x="76885" y="8775"/>
                </a:lnTo>
                <a:close/>
              </a:path>
            </a:pathLst>
          </a:custGeom>
          <a:solidFill>
            <a:srgbClr val="33A9A7"/>
          </a:solidFill>
        </p:spPr>
        <p:txBody>
          <a:bodyPr wrap="square" lIns="0" tIns="0" rIns="0" bIns="0" rtlCol="0"/>
          <a:lstStyle/>
          <a:p>
            <a:endParaRPr/>
          </a:p>
        </p:txBody>
      </p:sp>
      <p:sp>
        <p:nvSpPr>
          <p:cNvPr id="30" name="object 30"/>
          <p:cNvSpPr/>
          <p:nvPr/>
        </p:nvSpPr>
        <p:spPr>
          <a:xfrm>
            <a:off x="1706333" y="5336663"/>
            <a:ext cx="221615" cy="140335"/>
          </a:xfrm>
          <a:custGeom>
            <a:avLst/>
            <a:gdLst/>
            <a:ahLst/>
            <a:cxnLst/>
            <a:rect l="l" t="t" r="r" b="b"/>
            <a:pathLst>
              <a:path w="221614" h="140335">
                <a:moveTo>
                  <a:pt x="215315" y="0"/>
                </a:moveTo>
                <a:lnTo>
                  <a:pt x="5880" y="0"/>
                </a:lnTo>
                <a:lnTo>
                  <a:pt x="0" y="6007"/>
                </a:lnTo>
                <a:lnTo>
                  <a:pt x="0" y="134099"/>
                </a:lnTo>
                <a:lnTo>
                  <a:pt x="5880" y="139954"/>
                </a:lnTo>
                <a:lnTo>
                  <a:pt x="215315" y="139954"/>
                </a:lnTo>
                <a:lnTo>
                  <a:pt x="221195" y="134099"/>
                </a:lnTo>
                <a:lnTo>
                  <a:pt x="221195" y="104762"/>
                </a:lnTo>
                <a:lnTo>
                  <a:pt x="100965" y="104762"/>
                </a:lnTo>
                <a:lnTo>
                  <a:pt x="100965" y="81762"/>
                </a:lnTo>
                <a:lnTo>
                  <a:pt x="78041" y="81762"/>
                </a:lnTo>
                <a:lnTo>
                  <a:pt x="78041" y="64719"/>
                </a:lnTo>
                <a:lnTo>
                  <a:pt x="100965" y="64719"/>
                </a:lnTo>
                <a:lnTo>
                  <a:pt x="100965" y="41706"/>
                </a:lnTo>
                <a:lnTo>
                  <a:pt x="221195" y="41706"/>
                </a:lnTo>
                <a:lnTo>
                  <a:pt x="221195" y="6007"/>
                </a:lnTo>
                <a:lnTo>
                  <a:pt x="215315" y="0"/>
                </a:lnTo>
                <a:close/>
              </a:path>
              <a:path w="221614" h="140335">
                <a:moveTo>
                  <a:pt x="221195" y="41706"/>
                </a:moveTo>
                <a:lnTo>
                  <a:pt x="118071" y="41706"/>
                </a:lnTo>
                <a:lnTo>
                  <a:pt x="118071" y="64719"/>
                </a:lnTo>
                <a:lnTo>
                  <a:pt x="140995" y="64719"/>
                </a:lnTo>
                <a:lnTo>
                  <a:pt x="140995" y="81762"/>
                </a:lnTo>
                <a:lnTo>
                  <a:pt x="118071" y="81762"/>
                </a:lnTo>
                <a:lnTo>
                  <a:pt x="118071" y="104762"/>
                </a:lnTo>
                <a:lnTo>
                  <a:pt x="221195" y="104762"/>
                </a:lnTo>
                <a:lnTo>
                  <a:pt x="221195" y="41706"/>
                </a:lnTo>
                <a:close/>
              </a:path>
            </a:pathLst>
          </a:custGeom>
          <a:solidFill>
            <a:srgbClr val="33A9A7"/>
          </a:solidFill>
        </p:spPr>
        <p:txBody>
          <a:bodyPr wrap="square" lIns="0" tIns="0" rIns="0" bIns="0" rtlCol="0"/>
          <a:lstStyle/>
          <a:p>
            <a:endParaRPr/>
          </a:p>
        </p:txBody>
      </p:sp>
      <p:sp>
        <p:nvSpPr>
          <p:cNvPr id="31" name="object 31"/>
          <p:cNvSpPr/>
          <p:nvPr/>
        </p:nvSpPr>
        <p:spPr>
          <a:xfrm>
            <a:off x="1719112" y="6226011"/>
            <a:ext cx="207010" cy="206375"/>
          </a:xfrm>
          <a:custGeom>
            <a:avLst/>
            <a:gdLst/>
            <a:ahLst/>
            <a:cxnLst/>
            <a:rect l="l" t="t" r="r" b="b"/>
            <a:pathLst>
              <a:path w="207010" h="206375">
                <a:moveTo>
                  <a:pt x="128200" y="115316"/>
                </a:moveTo>
                <a:lnTo>
                  <a:pt x="118249" y="115316"/>
                </a:lnTo>
                <a:lnTo>
                  <a:pt x="145656" y="204482"/>
                </a:lnTo>
                <a:lnTo>
                  <a:pt x="146939" y="205714"/>
                </a:lnTo>
                <a:lnTo>
                  <a:pt x="148577" y="206095"/>
                </a:lnTo>
                <a:lnTo>
                  <a:pt x="149694" y="206222"/>
                </a:lnTo>
                <a:lnTo>
                  <a:pt x="150964" y="206222"/>
                </a:lnTo>
                <a:lnTo>
                  <a:pt x="152209" y="205714"/>
                </a:lnTo>
                <a:lnTo>
                  <a:pt x="165231" y="192430"/>
                </a:lnTo>
                <a:lnTo>
                  <a:pt x="151904" y="192430"/>
                </a:lnTo>
                <a:lnTo>
                  <a:pt x="128200" y="115316"/>
                </a:lnTo>
                <a:close/>
              </a:path>
              <a:path w="207010" h="206375">
                <a:moveTo>
                  <a:pt x="14605" y="118071"/>
                </a:moveTo>
                <a:lnTo>
                  <a:pt x="13296" y="118592"/>
                </a:lnTo>
                <a:lnTo>
                  <a:pt x="3327" y="128816"/>
                </a:lnTo>
                <a:lnTo>
                  <a:pt x="2857" y="130403"/>
                </a:lnTo>
                <a:lnTo>
                  <a:pt x="3454" y="133489"/>
                </a:lnTo>
                <a:lnTo>
                  <a:pt x="4508" y="134785"/>
                </a:lnTo>
                <a:lnTo>
                  <a:pt x="5956" y="135382"/>
                </a:lnTo>
                <a:lnTo>
                  <a:pt x="52146" y="155244"/>
                </a:lnTo>
                <a:lnTo>
                  <a:pt x="69951" y="201244"/>
                </a:lnTo>
                <a:lnTo>
                  <a:pt x="71247" y="202361"/>
                </a:lnTo>
                <a:lnTo>
                  <a:pt x="72834" y="202666"/>
                </a:lnTo>
                <a:lnTo>
                  <a:pt x="74422" y="203022"/>
                </a:lnTo>
                <a:lnTo>
                  <a:pt x="76060" y="202501"/>
                </a:lnTo>
                <a:lnTo>
                  <a:pt x="85153" y="193268"/>
                </a:lnTo>
                <a:lnTo>
                  <a:pt x="86029" y="192354"/>
                </a:lnTo>
                <a:lnTo>
                  <a:pt x="86525" y="191147"/>
                </a:lnTo>
                <a:lnTo>
                  <a:pt x="86521" y="189407"/>
                </a:lnTo>
                <a:lnTo>
                  <a:pt x="75577" y="189407"/>
                </a:lnTo>
                <a:lnTo>
                  <a:pt x="60299" y="149948"/>
                </a:lnTo>
                <a:lnTo>
                  <a:pt x="59842" y="148729"/>
                </a:lnTo>
                <a:lnTo>
                  <a:pt x="58928" y="147777"/>
                </a:lnTo>
                <a:lnTo>
                  <a:pt x="16078" y="129387"/>
                </a:lnTo>
                <a:lnTo>
                  <a:pt x="17665" y="127762"/>
                </a:lnTo>
                <a:lnTo>
                  <a:pt x="70811" y="127762"/>
                </a:lnTo>
                <a:lnTo>
                  <a:pt x="76721" y="120510"/>
                </a:lnTo>
                <a:lnTo>
                  <a:pt x="64439" y="120510"/>
                </a:lnTo>
                <a:lnTo>
                  <a:pt x="14605" y="118071"/>
                </a:lnTo>
                <a:close/>
              </a:path>
              <a:path w="207010" h="206375">
                <a:moveTo>
                  <a:pt x="205748" y="9621"/>
                </a:moveTo>
                <a:lnTo>
                  <a:pt x="190555" y="9621"/>
                </a:lnTo>
                <a:lnTo>
                  <a:pt x="196456" y="11061"/>
                </a:lnTo>
                <a:lnTo>
                  <a:pt x="196862" y="11506"/>
                </a:lnTo>
                <a:lnTo>
                  <a:pt x="151625" y="73482"/>
                </a:lnTo>
                <a:lnTo>
                  <a:pt x="151104" y="74853"/>
                </a:lnTo>
                <a:lnTo>
                  <a:pt x="159931" y="184238"/>
                </a:lnTo>
                <a:lnTo>
                  <a:pt x="151904" y="192430"/>
                </a:lnTo>
                <a:lnTo>
                  <a:pt x="165231" y="192430"/>
                </a:lnTo>
                <a:lnTo>
                  <a:pt x="169214" y="188366"/>
                </a:lnTo>
                <a:lnTo>
                  <a:pt x="169697" y="187007"/>
                </a:lnTo>
                <a:lnTo>
                  <a:pt x="160909" y="77673"/>
                </a:lnTo>
                <a:lnTo>
                  <a:pt x="191973" y="46647"/>
                </a:lnTo>
                <a:lnTo>
                  <a:pt x="200960" y="35169"/>
                </a:lnTo>
                <a:lnTo>
                  <a:pt x="206273" y="22250"/>
                </a:lnTo>
                <a:lnTo>
                  <a:pt x="206639" y="11480"/>
                </a:lnTo>
                <a:lnTo>
                  <a:pt x="205748" y="9621"/>
                </a:lnTo>
                <a:close/>
              </a:path>
              <a:path w="207010" h="206375">
                <a:moveTo>
                  <a:pt x="120675" y="102260"/>
                </a:moveTo>
                <a:lnTo>
                  <a:pt x="119557" y="102260"/>
                </a:lnTo>
                <a:lnTo>
                  <a:pt x="118465" y="102641"/>
                </a:lnTo>
                <a:lnTo>
                  <a:pt x="117602" y="103390"/>
                </a:lnTo>
                <a:lnTo>
                  <a:pt x="77190" y="137617"/>
                </a:lnTo>
                <a:lnTo>
                  <a:pt x="76568" y="138976"/>
                </a:lnTo>
                <a:lnTo>
                  <a:pt x="76974" y="187998"/>
                </a:lnTo>
                <a:lnTo>
                  <a:pt x="75577" y="189407"/>
                </a:lnTo>
                <a:lnTo>
                  <a:pt x="86521" y="189407"/>
                </a:lnTo>
                <a:lnTo>
                  <a:pt x="86118" y="142544"/>
                </a:lnTo>
                <a:lnTo>
                  <a:pt x="118249" y="115316"/>
                </a:lnTo>
                <a:lnTo>
                  <a:pt x="128200" y="115316"/>
                </a:lnTo>
                <a:lnTo>
                  <a:pt x="124764" y="104089"/>
                </a:lnTo>
                <a:lnTo>
                  <a:pt x="123558" y="102895"/>
                </a:lnTo>
                <a:lnTo>
                  <a:pt x="122008" y="102450"/>
                </a:lnTo>
                <a:lnTo>
                  <a:pt x="120675" y="102260"/>
                </a:lnTo>
                <a:close/>
              </a:path>
              <a:path w="207010" h="206375">
                <a:moveTo>
                  <a:pt x="70811" y="127762"/>
                </a:moveTo>
                <a:lnTo>
                  <a:pt x="17665" y="127762"/>
                </a:lnTo>
                <a:lnTo>
                  <a:pt x="67894" y="130200"/>
                </a:lnTo>
                <a:lnTo>
                  <a:pt x="69342" y="129565"/>
                </a:lnTo>
                <a:lnTo>
                  <a:pt x="70811" y="127762"/>
                </a:lnTo>
                <a:close/>
              </a:path>
              <a:path w="207010" h="206375">
                <a:moveTo>
                  <a:pt x="19177" y="34150"/>
                </a:moveTo>
                <a:lnTo>
                  <a:pt x="17754" y="34671"/>
                </a:lnTo>
                <a:lnTo>
                  <a:pt x="1612" y="51168"/>
                </a:lnTo>
                <a:lnTo>
                  <a:pt x="444" y="52336"/>
                </a:lnTo>
                <a:lnTo>
                  <a:pt x="0" y="54038"/>
                </a:lnTo>
                <a:lnTo>
                  <a:pt x="800" y="57251"/>
                </a:lnTo>
                <a:lnTo>
                  <a:pt x="1981" y="58534"/>
                </a:lnTo>
                <a:lnTo>
                  <a:pt x="91732" y="87033"/>
                </a:lnTo>
                <a:lnTo>
                  <a:pt x="64439" y="120510"/>
                </a:lnTo>
                <a:lnTo>
                  <a:pt x="76721" y="120510"/>
                </a:lnTo>
                <a:lnTo>
                  <a:pt x="104533" y="86385"/>
                </a:lnTo>
                <a:lnTo>
                  <a:pt x="104851" y="84759"/>
                </a:lnTo>
                <a:lnTo>
                  <a:pt x="103962" y="81724"/>
                </a:lnTo>
                <a:lnTo>
                  <a:pt x="102793" y="80543"/>
                </a:lnTo>
                <a:lnTo>
                  <a:pt x="13830" y="52285"/>
                </a:lnTo>
                <a:lnTo>
                  <a:pt x="21958" y="44005"/>
                </a:lnTo>
                <a:lnTo>
                  <a:pt x="117096" y="44005"/>
                </a:lnTo>
                <a:lnTo>
                  <a:pt x="19177" y="34150"/>
                </a:lnTo>
                <a:close/>
              </a:path>
              <a:path w="207010" h="206375">
                <a:moveTo>
                  <a:pt x="117096" y="44005"/>
                </a:moveTo>
                <a:lnTo>
                  <a:pt x="21958" y="44005"/>
                </a:lnTo>
                <a:lnTo>
                  <a:pt x="132054" y="55092"/>
                </a:lnTo>
                <a:lnTo>
                  <a:pt x="133477" y="54584"/>
                </a:lnTo>
                <a:lnTo>
                  <a:pt x="135749" y="52285"/>
                </a:lnTo>
                <a:lnTo>
                  <a:pt x="142795" y="45237"/>
                </a:lnTo>
                <a:lnTo>
                  <a:pt x="129336" y="45237"/>
                </a:lnTo>
                <a:lnTo>
                  <a:pt x="117096" y="44005"/>
                </a:lnTo>
                <a:close/>
              </a:path>
              <a:path w="207010" h="206375">
                <a:moveTo>
                  <a:pt x="195681" y="0"/>
                </a:moveTo>
                <a:lnTo>
                  <a:pt x="190182" y="0"/>
                </a:lnTo>
                <a:lnTo>
                  <a:pt x="185008" y="437"/>
                </a:lnTo>
                <a:lnTo>
                  <a:pt x="173688" y="4244"/>
                </a:lnTo>
                <a:lnTo>
                  <a:pt x="160121" y="14376"/>
                </a:lnTo>
                <a:lnTo>
                  <a:pt x="129336" y="45237"/>
                </a:lnTo>
                <a:lnTo>
                  <a:pt x="142795" y="45237"/>
                </a:lnTo>
                <a:lnTo>
                  <a:pt x="166890" y="21132"/>
                </a:lnTo>
                <a:lnTo>
                  <a:pt x="178577" y="12506"/>
                </a:lnTo>
                <a:lnTo>
                  <a:pt x="190555" y="9621"/>
                </a:lnTo>
                <a:lnTo>
                  <a:pt x="205748" y="9621"/>
                </a:lnTo>
                <a:lnTo>
                  <a:pt x="203187" y="4279"/>
                </a:lnTo>
                <a:lnTo>
                  <a:pt x="200545" y="1612"/>
                </a:lnTo>
                <a:lnTo>
                  <a:pt x="195681" y="0"/>
                </a:lnTo>
                <a:close/>
              </a:path>
            </a:pathLst>
          </a:custGeom>
          <a:solidFill>
            <a:srgbClr val="33A9A7"/>
          </a:solidFill>
        </p:spPr>
        <p:txBody>
          <a:bodyPr wrap="square" lIns="0" tIns="0" rIns="0" bIns="0" rtlCol="0"/>
          <a:lstStyle/>
          <a:p>
            <a:endParaRPr/>
          </a:p>
        </p:txBody>
      </p:sp>
      <p:sp>
        <p:nvSpPr>
          <p:cNvPr id="32" name="object 32"/>
          <p:cNvSpPr/>
          <p:nvPr/>
        </p:nvSpPr>
        <p:spPr>
          <a:xfrm>
            <a:off x="1844008" y="5917030"/>
            <a:ext cx="42545" cy="42545"/>
          </a:xfrm>
          <a:custGeom>
            <a:avLst/>
            <a:gdLst/>
            <a:ahLst/>
            <a:cxnLst/>
            <a:rect l="l" t="t" r="r" b="b"/>
            <a:pathLst>
              <a:path w="42544" h="42545">
                <a:moveTo>
                  <a:pt x="8178" y="0"/>
                </a:moveTo>
                <a:lnTo>
                  <a:pt x="3670" y="0"/>
                </a:lnTo>
                <a:lnTo>
                  <a:pt x="0" y="3670"/>
                </a:lnTo>
                <a:lnTo>
                  <a:pt x="0" y="12712"/>
                </a:lnTo>
                <a:lnTo>
                  <a:pt x="3670" y="16383"/>
                </a:lnTo>
                <a:lnTo>
                  <a:pt x="18059" y="16383"/>
                </a:lnTo>
                <a:lnTo>
                  <a:pt x="26098" y="24434"/>
                </a:lnTo>
                <a:lnTo>
                  <a:pt x="26098" y="38823"/>
                </a:lnTo>
                <a:lnTo>
                  <a:pt x="29768" y="42481"/>
                </a:lnTo>
                <a:lnTo>
                  <a:pt x="38798" y="42481"/>
                </a:lnTo>
                <a:lnTo>
                  <a:pt x="42468" y="38823"/>
                </a:lnTo>
                <a:lnTo>
                  <a:pt x="40467" y="22734"/>
                </a:lnTo>
                <a:lnTo>
                  <a:pt x="33289" y="10955"/>
                </a:lnTo>
                <a:lnTo>
                  <a:pt x="22102" y="2951"/>
                </a:lnTo>
                <a:lnTo>
                  <a:pt x="8178" y="0"/>
                </a:lnTo>
                <a:close/>
              </a:path>
            </a:pathLst>
          </a:custGeom>
          <a:solidFill>
            <a:srgbClr val="33A9A7"/>
          </a:solidFill>
        </p:spPr>
        <p:txBody>
          <a:bodyPr wrap="square" lIns="0" tIns="0" rIns="0" bIns="0" rtlCol="0"/>
          <a:lstStyle/>
          <a:p>
            <a:endParaRPr/>
          </a:p>
        </p:txBody>
      </p:sp>
      <p:sp>
        <p:nvSpPr>
          <p:cNvPr id="33" name="object 33"/>
          <p:cNvSpPr/>
          <p:nvPr/>
        </p:nvSpPr>
        <p:spPr>
          <a:xfrm>
            <a:off x="1815749" y="5847420"/>
            <a:ext cx="133985" cy="144780"/>
          </a:xfrm>
          <a:custGeom>
            <a:avLst/>
            <a:gdLst/>
            <a:ahLst/>
            <a:cxnLst/>
            <a:rect l="l" t="t" r="r" b="b"/>
            <a:pathLst>
              <a:path w="133985" h="144779">
                <a:moveTo>
                  <a:pt x="12712" y="101733"/>
                </a:moveTo>
                <a:lnTo>
                  <a:pt x="3670" y="101733"/>
                </a:lnTo>
                <a:lnTo>
                  <a:pt x="0" y="105403"/>
                </a:lnTo>
                <a:lnTo>
                  <a:pt x="1994" y="121457"/>
                </a:lnTo>
                <a:lnTo>
                  <a:pt x="9172" y="133238"/>
                </a:lnTo>
                <a:lnTo>
                  <a:pt x="20359" y="141247"/>
                </a:lnTo>
                <a:lnTo>
                  <a:pt x="34277" y="144201"/>
                </a:lnTo>
                <a:lnTo>
                  <a:pt x="99618" y="144201"/>
                </a:lnTo>
                <a:lnTo>
                  <a:pt x="101005" y="144174"/>
                </a:lnTo>
                <a:lnTo>
                  <a:pt x="113836" y="141016"/>
                </a:lnTo>
                <a:lnTo>
                  <a:pt x="124250" y="133061"/>
                </a:lnTo>
                <a:lnTo>
                  <a:pt x="127227" y="127857"/>
                </a:lnTo>
                <a:lnTo>
                  <a:pt x="24409" y="127857"/>
                </a:lnTo>
                <a:lnTo>
                  <a:pt x="16370" y="119805"/>
                </a:lnTo>
                <a:lnTo>
                  <a:pt x="16370" y="105403"/>
                </a:lnTo>
                <a:lnTo>
                  <a:pt x="12712" y="101733"/>
                </a:lnTo>
                <a:close/>
              </a:path>
              <a:path w="133985" h="144779">
                <a:moveTo>
                  <a:pt x="129144" y="92629"/>
                </a:moveTo>
                <a:lnTo>
                  <a:pt x="103268" y="92629"/>
                </a:lnTo>
                <a:lnTo>
                  <a:pt x="113307" y="98798"/>
                </a:lnTo>
                <a:lnTo>
                  <a:pt x="117525" y="109937"/>
                </a:lnTo>
                <a:lnTo>
                  <a:pt x="117525" y="119805"/>
                </a:lnTo>
                <a:lnTo>
                  <a:pt x="109486" y="127857"/>
                </a:lnTo>
                <a:lnTo>
                  <a:pt x="127227" y="127857"/>
                </a:lnTo>
                <a:lnTo>
                  <a:pt x="131186" y="120937"/>
                </a:lnTo>
                <a:lnTo>
                  <a:pt x="133580" y="105269"/>
                </a:lnTo>
                <a:lnTo>
                  <a:pt x="129144" y="92629"/>
                </a:lnTo>
                <a:close/>
              </a:path>
              <a:path w="133985" h="144779">
                <a:moveTo>
                  <a:pt x="104709" y="45319"/>
                </a:moveTo>
                <a:lnTo>
                  <a:pt x="86194" y="45319"/>
                </a:lnTo>
                <a:lnTo>
                  <a:pt x="94233" y="53346"/>
                </a:lnTo>
                <a:lnTo>
                  <a:pt x="94233" y="70021"/>
                </a:lnTo>
                <a:lnTo>
                  <a:pt x="90462" y="76155"/>
                </a:lnTo>
                <a:lnTo>
                  <a:pt x="80340" y="81273"/>
                </a:lnTo>
                <a:lnTo>
                  <a:pt x="78727" y="86175"/>
                </a:lnTo>
                <a:lnTo>
                  <a:pt x="82753" y="94214"/>
                </a:lnTo>
                <a:lnTo>
                  <a:pt x="87680" y="95840"/>
                </a:lnTo>
                <a:lnTo>
                  <a:pt x="103268" y="92629"/>
                </a:lnTo>
                <a:lnTo>
                  <a:pt x="129144" y="92629"/>
                </a:lnTo>
                <a:lnTo>
                  <a:pt x="129057" y="92381"/>
                </a:lnTo>
                <a:lnTo>
                  <a:pt x="120093" y="82446"/>
                </a:lnTo>
                <a:lnTo>
                  <a:pt x="107873" y="76637"/>
                </a:lnTo>
                <a:lnTo>
                  <a:pt x="109639" y="72497"/>
                </a:lnTo>
                <a:lnTo>
                  <a:pt x="110591" y="67951"/>
                </a:lnTo>
                <a:lnTo>
                  <a:pt x="108591" y="51687"/>
                </a:lnTo>
                <a:lnTo>
                  <a:pt x="104709" y="45319"/>
                </a:lnTo>
                <a:close/>
              </a:path>
              <a:path w="133985" h="144779">
                <a:moveTo>
                  <a:pt x="22757" y="0"/>
                </a:moveTo>
                <a:lnTo>
                  <a:pt x="10968" y="7164"/>
                </a:lnTo>
                <a:lnTo>
                  <a:pt x="2955" y="18343"/>
                </a:lnTo>
                <a:lnTo>
                  <a:pt x="75" y="31910"/>
                </a:lnTo>
                <a:lnTo>
                  <a:pt x="0" y="80803"/>
                </a:lnTo>
                <a:lnTo>
                  <a:pt x="3670" y="84448"/>
                </a:lnTo>
                <a:lnTo>
                  <a:pt x="12712" y="84448"/>
                </a:lnTo>
                <a:lnTo>
                  <a:pt x="16370" y="80803"/>
                </a:lnTo>
                <a:lnTo>
                  <a:pt x="16370" y="22396"/>
                </a:lnTo>
                <a:lnTo>
                  <a:pt x="24409" y="14357"/>
                </a:lnTo>
                <a:lnTo>
                  <a:pt x="62966" y="14357"/>
                </a:lnTo>
                <a:lnTo>
                  <a:pt x="62760" y="13915"/>
                </a:lnTo>
                <a:lnTo>
                  <a:pt x="53713" y="5850"/>
                </a:lnTo>
                <a:lnTo>
                  <a:pt x="40405" y="935"/>
                </a:lnTo>
                <a:lnTo>
                  <a:pt x="22757" y="0"/>
                </a:lnTo>
                <a:close/>
              </a:path>
              <a:path w="133985" h="144779">
                <a:moveTo>
                  <a:pt x="62966" y="14357"/>
                </a:moveTo>
                <a:lnTo>
                  <a:pt x="44183" y="14357"/>
                </a:lnTo>
                <a:lnTo>
                  <a:pt x="52222" y="22396"/>
                </a:lnTo>
                <a:lnTo>
                  <a:pt x="52222" y="36061"/>
                </a:lnTo>
                <a:lnTo>
                  <a:pt x="51041" y="39693"/>
                </a:lnTo>
                <a:lnTo>
                  <a:pt x="46164" y="46386"/>
                </a:lnTo>
                <a:lnTo>
                  <a:pt x="46964" y="51466"/>
                </a:lnTo>
                <a:lnTo>
                  <a:pt x="54203" y="56813"/>
                </a:lnTo>
                <a:lnTo>
                  <a:pt x="59270" y="56076"/>
                </a:lnTo>
                <a:lnTo>
                  <a:pt x="65392" y="47923"/>
                </a:lnTo>
                <a:lnTo>
                  <a:pt x="70624" y="45319"/>
                </a:lnTo>
                <a:lnTo>
                  <a:pt x="104709" y="45319"/>
                </a:lnTo>
                <a:lnTo>
                  <a:pt x="101411" y="39909"/>
                </a:lnTo>
                <a:lnTo>
                  <a:pt x="90222" y="31910"/>
                </a:lnTo>
                <a:lnTo>
                  <a:pt x="77740" y="29266"/>
                </a:lnTo>
                <a:lnTo>
                  <a:pt x="71043" y="29266"/>
                </a:lnTo>
                <a:lnTo>
                  <a:pt x="67621" y="24301"/>
                </a:lnTo>
                <a:lnTo>
                  <a:pt x="62966" y="14357"/>
                </a:lnTo>
                <a:close/>
              </a:path>
              <a:path w="133985" h="144779">
                <a:moveTo>
                  <a:pt x="76301" y="28962"/>
                </a:moveTo>
                <a:lnTo>
                  <a:pt x="73647" y="28962"/>
                </a:lnTo>
                <a:lnTo>
                  <a:pt x="71043" y="29266"/>
                </a:lnTo>
                <a:lnTo>
                  <a:pt x="77740" y="29266"/>
                </a:lnTo>
                <a:lnTo>
                  <a:pt x="76301" y="28962"/>
                </a:lnTo>
                <a:close/>
              </a:path>
            </a:pathLst>
          </a:custGeom>
          <a:solidFill>
            <a:srgbClr val="33A9A7"/>
          </a:solidFill>
        </p:spPr>
        <p:txBody>
          <a:bodyPr wrap="square" lIns="0" tIns="0" rIns="0" bIns="0" rtlCol="0"/>
          <a:lstStyle/>
          <a:p>
            <a:endParaRPr/>
          </a:p>
        </p:txBody>
      </p:sp>
      <p:sp>
        <p:nvSpPr>
          <p:cNvPr id="34" name="object 34"/>
          <p:cNvSpPr/>
          <p:nvPr/>
        </p:nvSpPr>
        <p:spPr>
          <a:xfrm>
            <a:off x="1700245" y="5846810"/>
            <a:ext cx="132080" cy="145415"/>
          </a:xfrm>
          <a:custGeom>
            <a:avLst/>
            <a:gdLst/>
            <a:ahLst/>
            <a:cxnLst/>
            <a:rect l="l" t="t" r="r" b="b"/>
            <a:pathLst>
              <a:path w="132080" h="145414">
                <a:moveTo>
                  <a:pt x="58228" y="29571"/>
                </a:moveTo>
                <a:lnTo>
                  <a:pt x="44039" y="31566"/>
                </a:lnTo>
                <a:lnTo>
                  <a:pt x="32258" y="38738"/>
                </a:lnTo>
                <a:lnTo>
                  <a:pt x="24250" y="49923"/>
                </a:lnTo>
                <a:lnTo>
                  <a:pt x="21297" y="63849"/>
                </a:lnTo>
                <a:lnTo>
                  <a:pt x="21297" y="68560"/>
                </a:lnTo>
                <a:lnTo>
                  <a:pt x="22236" y="73107"/>
                </a:lnTo>
                <a:lnTo>
                  <a:pt x="22303" y="77726"/>
                </a:lnTo>
                <a:lnTo>
                  <a:pt x="12625" y="82744"/>
                </a:lnTo>
                <a:lnTo>
                  <a:pt x="5167" y="91567"/>
                </a:lnTo>
                <a:lnTo>
                  <a:pt x="701" y="104555"/>
                </a:lnTo>
                <a:lnTo>
                  <a:pt x="0" y="122067"/>
                </a:lnTo>
                <a:lnTo>
                  <a:pt x="7177" y="133848"/>
                </a:lnTo>
                <a:lnTo>
                  <a:pt x="18365" y="141857"/>
                </a:lnTo>
                <a:lnTo>
                  <a:pt x="32282" y="144811"/>
                </a:lnTo>
                <a:lnTo>
                  <a:pt x="102615" y="144811"/>
                </a:lnTo>
                <a:lnTo>
                  <a:pt x="107403" y="143770"/>
                </a:lnTo>
                <a:lnTo>
                  <a:pt x="116000" y="139833"/>
                </a:lnTo>
                <a:lnTo>
                  <a:pt x="117791" y="134969"/>
                </a:lnTo>
                <a:lnTo>
                  <a:pt x="114795" y="128466"/>
                </a:lnTo>
                <a:lnTo>
                  <a:pt x="22414" y="128466"/>
                </a:lnTo>
                <a:lnTo>
                  <a:pt x="14375" y="120414"/>
                </a:lnTo>
                <a:lnTo>
                  <a:pt x="14375" y="100640"/>
                </a:lnTo>
                <a:lnTo>
                  <a:pt x="22414" y="92614"/>
                </a:lnTo>
                <a:lnTo>
                  <a:pt x="50254" y="92614"/>
                </a:lnTo>
                <a:lnTo>
                  <a:pt x="53174" y="86747"/>
                </a:lnTo>
                <a:lnTo>
                  <a:pt x="51561" y="81883"/>
                </a:lnTo>
                <a:lnTo>
                  <a:pt x="41439" y="76764"/>
                </a:lnTo>
                <a:lnTo>
                  <a:pt x="37667" y="70630"/>
                </a:lnTo>
                <a:lnTo>
                  <a:pt x="37667" y="53955"/>
                </a:lnTo>
                <a:lnTo>
                  <a:pt x="45693" y="45929"/>
                </a:lnTo>
                <a:lnTo>
                  <a:pt x="84915" y="45929"/>
                </a:lnTo>
                <a:lnTo>
                  <a:pt x="80860" y="40303"/>
                </a:lnTo>
                <a:lnTo>
                  <a:pt x="79666" y="36671"/>
                </a:lnTo>
                <a:lnTo>
                  <a:pt x="79666" y="30473"/>
                </a:lnTo>
                <a:lnTo>
                  <a:pt x="63397" y="30473"/>
                </a:lnTo>
                <a:lnTo>
                  <a:pt x="60857" y="29876"/>
                </a:lnTo>
                <a:lnTo>
                  <a:pt x="58228" y="29571"/>
                </a:lnTo>
                <a:close/>
              </a:path>
              <a:path w="132080" h="145414">
                <a:moveTo>
                  <a:pt x="109117" y="124936"/>
                </a:moveTo>
                <a:lnTo>
                  <a:pt x="105066" y="126853"/>
                </a:lnTo>
                <a:lnTo>
                  <a:pt x="102729" y="127920"/>
                </a:lnTo>
                <a:lnTo>
                  <a:pt x="100227" y="128466"/>
                </a:lnTo>
                <a:lnTo>
                  <a:pt x="114795" y="128466"/>
                </a:lnTo>
                <a:lnTo>
                  <a:pt x="113994" y="126726"/>
                </a:lnTo>
                <a:lnTo>
                  <a:pt x="109117" y="124936"/>
                </a:lnTo>
                <a:close/>
              </a:path>
              <a:path w="132080" h="145414">
                <a:moveTo>
                  <a:pt x="50254" y="92614"/>
                </a:moveTo>
                <a:lnTo>
                  <a:pt x="35038" y="92614"/>
                </a:lnTo>
                <a:lnTo>
                  <a:pt x="37718" y="93236"/>
                </a:lnTo>
                <a:lnTo>
                  <a:pt x="44245" y="96449"/>
                </a:lnTo>
                <a:lnTo>
                  <a:pt x="49148" y="94837"/>
                </a:lnTo>
                <a:lnTo>
                  <a:pt x="50254" y="92614"/>
                </a:lnTo>
                <a:close/>
              </a:path>
              <a:path w="132080" h="145414">
                <a:moveTo>
                  <a:pt x="84915" y="45929"/>
                </a:moveTo>
                <a:lnTo>
                  <a:pt x="61289" y="45929"/>
                </a:lnTo>
                <a:lnTo>
                  <a:pt x="66496" y="48532"/>
                </a:lnTo>
                <a:lnTo>
                  <a:pt x="72617" y="56686"/>
                </a:lnTo>
                <a:lnTo>
                  <a:pt x="77723" y="57397"/>
                </a:lnTo>
                <a:lnTo>
                  <a:pt x="81329" y="54768"/>
                </a:lnTo>
                <a:lnTo>
                  <a:pt x="84924" y="52076"/>
                </a:lnTo>
                <a:lnTo>
                  <a:pt x="85711" y="47034"/>
                </a:lnTo>
                <a:lnTo>
                  <a:pt x="84915" y="45929"/>
                </a:lnTo>
                <a:close/>
              </a:path>
              <a:path w="132080" h="145414">
                <a:moveTo>
                  <a:pt x="126058" y="14966"/>
                </a:moveTo>
                <a:lnTo>
                  <a:pt x="107479" y="14966"/>
                </a:lnTo>
                <a:lnTo>
                  <a:pt x="115505" y="23005"/>
                </a:lnTo>
                <a:lnTo>
                  <a:pt x="115505" y="37394"/>
                </a:lnTo>
                <a:lnTo>
                  <a:pt x="119175" y="41039"/>
                </a:lnTo>
                <a:lnTo>
                  <a:pt x="128218" y="41039"/>
                </a:lnTo>
                <a:lnTo>
                  <a:pt x="131875" y="37394"/>
                </a:lnTo>
                <a:lnTo>
                  <a:pt x="131401" y="27230"/>
                </a:lnTo>
                <a:lnTo>
                  <a:pt x="127042" y="15961"/>
                </a:lnTo>
                <a:lnTo>
                  <a:pt x="126058" y="14966"/>
                </a:lnTo>
                <a:close/>
              </a:path>
              <a:path w="132080" h="145414">
                <a:moveTo>
                  <a:pt x="87962" y="0"/>
                </a:moveTo>
                <a:lnTo>
                  <a:pt x="75820" y="6442"/>
                </a:lnTo>
                <a:lnTo>
                  <a:pt x="67214" y="17019"/>
                </a:lnTo>
                <a:lnTo>
                  <a:pt x="63397" y="30473"/>
                </a:lnTo>
                <a:lnTo>
                  <a:pt x="79666" y="30473"/>
                </a:lnTo>
                <a:lnTo>
                  <a:pt x="79666" y="23005"/>
                </a:lnTo>
                <a:lnTo>
                  <a:pt x="87718" y="14966"/>
                </a:lnTo>
                <a:lnTo>
                  <a:pt x="126058" y="14966"/>
                </a:lnTo>
                <a:lnTo>
                  <a:pt x="118248" y="7070"/>
                </a:lnTo>
                <a:lnTo>
                  <a:pt x="105171" y="1452"/>
                </a:lnTo>
                <a:lnTo>
                  <a:pt x="87962" y="0"/>
                </a:lnTo>
                <a:close/>
              </a:path>
            </a:pathLst>
          </a:custGeom>
          <a:solidFill>
            <a:srgbClr val="33A9A7"/>
          </a:solidFill>
        </p:spPr>
        <p:txBody>
          <a:bodyPr wrap="square" lIns="0" tIns="0" rIns="0" bIns="0" rtlCol="0"/>
          <a:lstStyle/>
          <a:p>
            <a:endParaRPr/>
          </a:p>
        </p:txBody>
      </p:sp>
      <p:sp>
        <p:nvSpPr>
          <p:cNvPr id="35" name="object 35"/>
          <p:cNvSpPr/>
          <p:nvPr/>
        </p:nvSpPr>
        <p:spPr>
          <a:xfrm>
            <a:off x="1761412" y="5917030"/>
            <a:ext cx="42545" cy="42545"/>
          </a:xfrm>
          <a:custGeom>
            <a:avLst/>
            <a:gdLst/>
            <a:ahLst/>
            <a:cxnLst/>
            <a:rect l="l" t="t" r="r" b="b"/>
            <a:pathLst>
              <a:path w="42544" h="42545">
                <a:moveTo>
                  <a:pt x="38811" y="0"/>
                </a:moveTo>
                <a:lnTo>
                  <a:pt x="22733" y="2005"/>
                </a:lnTo>
                <a:lnTo>
                  <a:pt x="10953" y="9187"/>
                </a:lnTo>
                <a:lnTo>
                  <a:pt x="2950" y="20374"/>
                </a:lnTo>
                <a:lnTo>
                  <a:pt x="0" y="34290"/>
                </a:lnTo>
                <a:lnTo>
                  <a:pt x="0" y="38823"/>
                </a:lnTo>
                <a:lnTo>
                  <a:pt x="3657" y="42481"/>
                </a:lnTo>
                <a:lnTo>
                  <a:pt x="12687" y="42481"/>
                </a:lnTo>
                <a:lnTo>
                  <a:pt x="16370" y="38823"/>
                </a:lnTo>
                <a:lnTo>
                  <a:pt x="16370" y="24434"/>
                </a:lnTo>
                <a:lnTo>
                  <a:pt x="24396" y="16383"/>
                </a:lnTo>
                <a:lnTo>
                  <a:pt x="38811" y="16383"/>
                </a:lnTo>
                <a:lnTo>
                  <a:pt x="42481" y="12712"/>
                </a:lnTo>
                <a:lnTo>
                  <a:pt x="42481" y="3670"/>
                </a:lnTo>
                <a:lnTo>
                  <a:pt x="38811" y="0"/>
                </a:lnTo>
                <a:close/>
              </a:path>
            </a:pathLst>
          </a:custGeom>
          <a:solidFill>
            <a:srgbClr val="33A9A7"/>
          </a:solidFill>
        </p:spPr>
        <p:txBody>
          <a:bodyPr wrap="square" lIns="0" tIns="0" rIns="0" bIns="0" rtlCol="0"/>
          <a:lstStyle/>
          <a:p>
            <a:endParaRPr/>
          </a:p>
        </p:txBody>
      </p:sp>
      <p:sp>
        <p:nvSpPr>
          <p:cNvPr id="36" name="object 36"/>
          <p:cNvSpPr/>
          <p:nvPr/>
        </p:nvSpPr>
        <p:spPr>
          <a:xfrm>
            <a:off x="1858431" y="5748883"/>
            <a:ext cx="59690" cy="95250"/>
          </a:xfrm>
          <a:custGeom>
            <a:avLst/>
            <a:gdLst/>
            <a:ahLst/>
            <a:cxnLst/>
            <a:rect l="l" t="t" r="r" b="b"/>
            <a:pathLst>
              <a:path w="59689" h="95250">
                <a:moveTo>
                  <a:pt x="11569" y="63360"/>
                </a:moveTo>
                <a:lnTo>
                  <a:pt x="7124" y="64490"/>
                </a:lnTo>
                <a:lnTo>
                  <a:pt x="2743" y="65519"/>
                </a:lnTo>
                <a:lnTo>
                  <a:pt x="0" y="69926"/>
                </a:lnTo>
                <a:lnTo>
                  <a:pt x="3936" y="81168"/>
                </a:lnTo>
                <a:lnTo>
                  <a:pt x="13124" y="90403"/>
                </a:lnTo>
                <a:lnTo>
                  <a:pt x="29527" y="94729"/>
                </a:lnTo>
                <a:lnTo>
                  <a:pt x="35372" y="94266"/>
                </a:lnTo>
                <a:lnTo>
                  <a:pt x="47034" y="89455"/>
                </a:lnTo>
                <a:lnTo>
                  <a:pt x="56358" y="80130"/>
                </a:lnTo>
                <a:lnTo>
                  <a:pt x="56888" y="78371"/>
                </a:lnTo>
                <a:lnTo>
                  <a:pt x="19011" y="78371"/>
                </a:lnTo>
                <a:lnTo>
                  <a:pt x="17030" y="70904"/>
                </a:lnTo>
                <a:lnTo>
                  <a:pt x="15938" y="66205"/>
                </a:lnTo>
                <a:lnTo>
                  <a:pt x="11569" y="63360"/>
                </a:lnTo>
                <a:close/>
              </a:path>
              <a:path w="59689" h="95250">
                <a:moveTo>
                  <a:pt x="50685" y="0"/>
                </a:moveTo>
                <a:lnTo>
                  <a:pt x="6819" y="0"/>
                </a:lnTo>
                <a:lnTo>
                  <a:pt x="3174" y="3670"/>
                </a:lnTo>
                <a:lnTo>
                  <a:pt x="3174" y="12700"/>
                </a:lnTo>
                <a:lnTo>
                  <a:pt x="6819" y="16370"/>
                </a:lnTo>
                <a:lnTo>
                  <a:pt x="33654" y="16370"/>
                </a:lnTo>
                <a:lnTo>
                  <a:pt x="22059" y="36614"/>
                </a:lnTo>
                <a:lnTo>
                  <a:pt x="22085" y="39712"/>
                </a:lnTo>
                <a:lnTo>
                  <a:pt x="23533" y="42240"/>
                </a:lnTo>
                <a:lnTo>
                  <a:pt x="25006" y="44754"/>
                </a:lnTo>
                <a:lnTo>
                  <a:pt x="27685" y="46316"/>
                </a:lnTo>
                <a:lnTo>
                  <a:pt x="41732" y="46316"/>
                </a:lnTo>
                <a:lnTo>
                  <a:pt x="44653" y="57073"/>
                </a:lnTo>
                <a:lnTo>
                  <a:pt x="44653" y="67094"/>
                </a:lnTo>
                <a:lnTo>
                  <a:pt x="43345" y="71043"/>
                </a:lnTo>
                <a:lnTo>
                  <a:pt x="38328" y="76822"/>
                </a:lnTo>
                <a:lnTo>
                  <a:pt x="34493" y="78371"/>
                </a:lnTo>
                <a:lnTo>
                  <a:pt x="56888" y="78371"/>
                </a:lnTo>
                <a:lnTo>
                  <a:pt x="59433" y="69926"/>
                </a:lnTo>
                <a:lnTo>
                  <a:pt x="59549" y="63360"/>
                </a:lnTo>
                <a:lnTo>
                  <a:pt x="59629" y="52824"/>
                </a:lnTo>
                <a:lnTo>
                  <a:pt x="53671" y="40964"/>
                </a:lnTo>
                <a:lnTo>
                  <a:pt x="43205" y="32613"/>
                </a:lnTo>
                <a:lnTo>
                  <a:pt x="56311" y="9728"/>
                </a:lnTo>
                <a:lnTo>
                  <a:pt x="56299" y="6616"/>
                </a:lnTo>
                <a:lnTo>
                  <a:pt x="54851" y="4064"/>
                </a:lnTo>
                <a:lnTo>
                  <a:pt x="53390" y="1562"/>
                </a:lnTo>
                <a:lnTo>
                  <a:pt x="50685" y="0"/>
                </a:lnTo>
                <a:close/>
              </a:path>
            </a:pathLst>
          </a:custGeom>
          <a:solidFill>
            <a:srgbClr val="33A9A7"/>
          </a:solidFill>
        </p:spPr>
        <p:txBody>
          <a:bodyPr wrap="square" lIns="0" tIns="0" rIns="0" bIns="0" rtlCol="0"/>
          <a:lstStyle/>
          <a:p>
            <a:endParaRPr/>
          </a:p>
        </p:txBody>
      </p:sp>
      <p:sp>
        <p:nvSpPr>
          <p:cNvPr id="37" name="object 37"/>
          <p:cNvSpPr/>
          <p:nvPr/>
        </p:nvSpPr>
        <p:spPr>
          <a:xfrm>
            <a:off x="1789036" y="5736535"/>
            <a:ext cx="59690" cy="94615"/>
          </a:xfrm>
          <a:custGeom>
            <a:avLst/>
            <a:gdLst/>
            <a:ahLst/>
            <a:cxnLst/>
            <a:rect l="l" t="t" r="r" b="b"/>
            <a:pathLst>
              <a:path w="59689" h="94614">
                <a:moveTo>
                  <a:pt x="55127" y="15882"/>
                </a:moveTo>
                <a:lnTo>
                  <a:pt x="37198" y="15882"/>
                </a:lnTo>
                <a:lnTo>
                  <a:pt x="43205" y="22296"/>
                </a:lnTo>
                <a:lnTo>
                  <a:pt x="42328" y="36010"/>
                </a:lnTo>
                <a:lnTo>
                  <a:pt x="35621" y="44826"/>
                </a:lnTo>
                <a:lnTo>
                  <a:pt x="21713" y="54068"/>
                </a:lnTo>
                <a:lnTo>
                  <a:pt x="11454" y="61458"/>
                </a:lnTo>
                <a:lnTo>
                  <a:pt x="3314" y="71639"/>
                </a:lnTo>
                <a:lnTo>
                  <a:pt x="0" y="86037"/>
                </a:lnTo>
                <a:lnTo>
                  <a:pt x="0" y="90558"/>
                </a:lnTo>
                <a:lnTo>
                  <a:pt x="3657" y="94216"/>
                </a:lnTo>
                <a:lnTo>
                  <a:pt x="55905" y="94216"/>
                </a:lnTo>
                <a:lnTo>
                  <a:pt x="59575" y="90558"/>
                </a:lnTo>
                <a:lnTo>
                  <a:pt x="59575" y="81516"/>
                </a:lnTo>
                <a:lnTo>
                  <a:pt x="55905" y="77871"/>
                </a:lnTo>
                <a:lnTo>
                  <a:pt x="18605" y="77871"/>
                </a:lnTo>
                <a:lnTo>
                  <a:pt x="21335" y="73579"/>
                </a:lnTo>
                <a:lnTo>
                  <a:pt x="26441" y="70302"/>
                </a:lnTo>
                <a:lnTo>
                  <a:pt x="34750" y="65270"/>
                </a:lnTo>
                <a:lnTo>
                  <a:pt x="43384" y="59429"/>
                </a:lnTo>
                <a:lnTo>
                  <a:pt x="51226" y="51177"/>
                </a:lnTo>
                <a:lnTo>
                  <a:pt x="56695" y="38931"/>
                </a:lnTo>
                <a:lnTo>
                  <a:pt x="58209" y="21108"/>
                </a:lnTo>
                <a:lnTo>
                  <a:pt x="55127" y="15882"/>
                </a:lnTo>
                <a:close/>
              </a:path>
              <a:path w="59689" h="94614">
                <a:moveTo>
                  <a:pt x="24556" y="0"/>
                </a:moveTo>
                <a:lnTo>
                  <a:pt x="11996" y="5613"/>
                </a:lnTo>
                <a:lnTo>
                  <a:pt x="3269" y="16230"/>
                </a:lnTo>
                <a:lnTo>
                  <a:pt x="0" y="30183"/>
                </a:lnTo>
                <a:lnTo>
                  <a:pt x="0" y="34691"/>
                </a:lnTo>
                <a:lnTo>
                  <a:pt x="3657" y="38361"/>
                </a:lnTo>
                <a:lnTo>
                  <a:pt x="12699" y="38361"/>
                </a:lnTo>
                <a:lnTo>
                  <a:pt x="16370" y="34691"/>
                </a:lnTo>
                <a:lnTo>
                  <a:pt x="16370" y="22296"/>
                </a:lnTo>
                <a:lnTo>
                  <a:pt x="22402" y="15882"/>
                </a:lnTo>
                <a:lnTo>
                  <a:pt x="55127" y="15882"/>
                </a:lnTo>
                <a:lnTo>
                  <a:pt x="51661" y="10006"/>
                </a:lnTo>
                <a:lnTo>
                  <a:pt x="40243" y="2529"/>
                </a:lnTo>
                <a:lnTo>
                  <a:pt x="24556" y="0"/>
                </a:lnTo>
                <a:close/>
              </a:path>
            </a:pathLst>
          </a:custGeom>
          <a:solidFill>
            <a:srgbClr val="33A9A7"/>
          </a:solidFill>
        </p:spPr>
        <p:txBody>
          <a:bodyPr wrap="square" lIns="0" tIns="0" rIns="0" bIns="0" rtlCol="0"/>
          <a:lstStyle/>
          <a:p>
            <a:endParaRPr/>
          </a:p>
        </p:txBody>
      </p:sp>
      <p:sp>
        <p:nvSpPr>
          <p:cNvPr id="38" name="object 38"/>
          <p:cNvSpPr/>
          <p:nvPr/>
        </p:nvSpPr>
        <p:spPr>
          <a:xfrm>
            <a:off x="1723204" y="5748210"/>
            <a:ext cx="48260" cy="95885"/>
          </a:xfrm>
          <a:custGeom>
            <a:avLst/>
            <a:gdLst/>
            <a:ahLst/>
            <a:cxnLst/>
            <a:rect l="l" t="t" r="r" b="b"/>
            <a:pathLst>
              <a:path w="48260" h="95885">
                <a:moveTo>
                  <a:pt x="47967" y="29032"/>
                </a:moveTo>
                <a:lnTo>
                  <a:pt x="31597" y="29032"/>
                </a:lnTo>
                <a:lnTo>
                  <a:pt x="31597" y="91744"/>
                </a:lnTo>
                <a:lnTo>
                  <a:pt x="35267" y="95402"/>
                </a:lnTo>
                <a:lnTo>
                  <a:pt x="44297" y="95402"/>
                </a:lnTo>
                <a:lnTo>
                  <a:pt x="47967" y="91744"/>
                </a:lnTo>
                <a:lnTo>
                  <a:pt x="47967" y="29032"/>
                </a:lnTo>
                <a:close/>
              </a:path>
              <a:path w="48260" h="95885">
                <a:moveTo>
                  <a:pt x="39789" y="0"/>
                </a:moveTo>
                <a:lnTo>
                  <a:pt x="36233" y="762"/>
                </a:lnTo>
                <a:lnTo>
                  <a:pt x="3124" y="34874"/>
                </a:lnTo>
                <a:lnTo>
                  <a:pt x="0" y="38138"/>
                </a:lnTo>
                <a:lnTo>
                  <a:pt x="76" y="43307"/>
                </a:lnTo>
                <a:lnTo>
                  <a:pt x="6540" y="49606"/>
                </a:lnTo>
                <a:lnTo>
                  <a:pt x="11709" y="49530"/>
                </a:lnTo>
                <a:lnTo>
                  <a:pt x="31597" y="29032"/>
                </a:lnTo>
                <a:lnTo>
                  <a:pt x="47967" y="29032"/>
                </a:lnTo>
                <a:lnTo>
                  <a:pt x="47967" y="5524"/>
                </a:lnTo>
                <a:lnTo>
                  <a:pt x="45935" y="2540"/>
                </a:lnTo>
                <a:lnTo>
                  <a:pt x="42849" y="1282"/>
                </a:lnTo>
                <a:lnTo>
                  <a:pt x="39789" y="0"/>
                </a:lnTo>
                <a:close/>
              </a:path>
            </a:pathLst>
          </a:custGeom>
          <a:solidFill>
            <a:srgbClr val="33A9A7"/>
          </a:solidFill>
        </p:spPr>
        <p:txBody>
          <a:bodyPr wrap="square" lIns="0" tIns="0" rIns="0" bIns="0" rtlCol="0"/>
          <a:lstStyle/>
          <a:p>
            <a:endParaRPr/>
          </a:p>
        </p:txBody>
      </p:sp>
      <p:sp>
        <p:nvSpPr>
          <p:cNvPr id="39" name="object 39"/>
          <p:cNvSpPr/>
          <p:nvPr/>
        </p:nvSpPr>
        <p:spPr>
          <a:xfrm>
            <a:off x="3627598" y="6177023"/>
            <a:ext cx="275630" cy="304507"/>
          </a:xfrm>
          <a:prstGeom prst="rect">
            <a:avLst/>
          </a:prstGeom>
          <a:blipFill>
            <a:blip r:embed="rId2" cstate="print"/>
            <a:stretch>
              <a:fillRect/>
            </a:stretch>
          </a:blipFill>
        </p:spPr>
        <p:txBody>
          <a:bodyPr wrap="square" lIns="0" tIns="0" rIns="0" bIns="0" rtlCol="0"/>
          <a:lstStyle/>
          <a:p>
            <a:endParaRPr/>
          </a:p>
        </p:txBody>
      </p:sp>
      <p:sp>
        <p:nvSpPr>
          <p:cNvPr id="40" name="object 40"/>
          <p:cNvSpPr/>
          <p:nvPr/>
        </p:nvSpPr>
        <p:spPr>
          <a:xfrm>
            <a:off x="3597320" y="5909309"/>
            <a:ext cx="106045" cy="90805"/>
          </a:xfrm>
          <a:custGeom>
            <a:avLst/>
            <a:gdLst/>
            <a:ahLst/>
            <a:cxnLst/>
            <a:rect l="l" t="t" r="r" b="b"/>
            <a:pathLst>
              <a:path w="106045" h="90804">
                <a:moveTo>
                  <a:pt x="105600" y="0"/>
                </a:moveTo>
                <a:lnTo>
                  <a:pt x="96989" y="0"/>
                </a:lnTo>
                <a:lnTo>
                  <a:pt x="96989" y="31877"/>
                </a:lnTo>
                <a:lnTo>
                  <a:pt x="89915" y="38963"/>
                </a:lnTo>
                <a:lnTo>
                  <a:pt x="81216" y="38963"/>
                </a:lnTo>
                <a:lnTo>
                  <a:pt x="14454" y="41071"/>
                </a:lnTo>
                <a:lnTo>
                  <a:pt x="4038" y="49907"/>
                </a:lnTo>
                <a:lnTo>
                  <a:pt x="0" y="63322"/>
                </a:lnTo>
                <a:lnTo>
                  <a:pt x="0" y="90385"/>
                </a:lnTo>
                <a:lnTo>
                  <a:pt x="8610" y="90385"/>
                </a:lnTo>
                <a:lnTo>
                  <a:pt x="8610" y="54648"/>
                </a:lnTo>
                <a:lnTo>
                  <a:pt x="15684" y="47574"/>
                </a:lnTo>
                <a:lnTo>
                  <a:pt x="24358" y="47574"/>
                </a:lnTo>
                <a:lnTo>
                  <a:pt x="91175" y="45441"/>
                </a:lnTo>
                <a:lnTo>
                  <a:pt x="101572" y="36582"/>
                </a:lnTo>
                <a:lnTo>
                  <a:pt x="105600" y="23164"/>
                </a:lnTo>
                <a:lnTo>
                  <a:pt x="105600" y="0"/>
                </a:lnTo>
                <a:close/>
              </a:path>
            </a:pathLst>
          </a:custGeom>
          <a:solidFill>
            <a:srgbClr val="A5ADD7"/>
          </a:solidFill>
        </p:spPr>
        <p:txBody>
          <a:bodyPr wrap="square" lIns="0" tIns="0" rIns="0" bIns="0" rtlCol="0"/>
          <a:lstStyle/>
          <a:p>
            <a:endParaRPr/>
          </a:p>
        </p:txBody>
      </p:sp>
      <p:sp>
        <p:nvSpPr>
          <p:cNvPr id="41" name="object 41"/>
          <p:cNvSpPr/>
          <p:nvPr/>
        </p:nvSpPr>
        <p:spPr>
          <a:xfrm>
            <a:off x="3822308" y="5909309"/>
            <a:ext cx="106045" cy="90805"/>
          </a:xfrm>
          <a:custGeom>
            <a:avLst/>
            <a:gdLst/>
            <a:ahLst/>
            <a:cxnLst/>
            <a:rect l="l" t="t" r="r" b="b"/>
            <a:pathLst>
              <a:path w="106045" h="90804">
                <a:moveTo>
                  <a:pt x="8597" y="0"/>
                </a:moveTo>
                <a:lnTo>
                  <a:pt x="0" y="0"/>
                </a:lnTo>
                <a:lnTo>
                  <a:pt x="2125" y="33127"/>
                </a:lnTo>
                <a:lnTo>
                  <a:pt x="10968" y="43539"/>
                </a:lnTo>
                <a:lnTo>
                  <a:pt x="24371" y="47574"/>
                </a:lnTo>
                <a:lnTo>
                  <a:pt x="89916" y="47574"/>
                </a:lnTo>
                <a:lnTo>
                  <a:pt x="96977" y="54648"/>
                </a:lnTo>
                <a:lnTo>
                  <a:pt x="96977" y="90385"/>
                </a:lnTo>
                <a:lnTo>
                  <a:pt x="105587" y="90385"/>
                </a:lnTo>
                <a:lnTo>
                  <a:pt x="103475" y="53393"/>
                </a:lnTo>
                <a:lnTo>
                  <a:pt x="94636" y="42991"/>
                </a:lnTo>
                <a:lnTo>
                  <a:pt x="81203" y="38963"/>
                </a:lnTo>
                <a:lnTo>
                  <a:pt x="15671" y="38963"/>
                </a:lnTo>
                <a:lnTo>
                  <a:pt x="8597" y="31877"/>
                </a:lnTo>
                <a:lnTo>
                  <a:pt x="8597" y="0"/>
                </a:lnTo>
                <a:close/>
              </a:path>
            </a:pathLst>
          </a:custGeom>
          <a:solidFill>
            <a:srgbClr val="A5ADD7"/>
          </a:solidFill>
        </p:spPr>
        <p:txBody>
          <a:bodyPr wrap="square" lIns="0" tIns="0" rIns="0" bIns="0" rtlCol="0"/>
          <a:lstStyle/>
          <a:p>
            <a:endParaRPr/>
          </a:p>
        </p:txBody>
      </p:sp>
      <p:sp>
        <p:nvSpPr>
          <p:cNvPr id="42" name="object 42"/>
          <p:cNvSpPr/>
          <p:nvPr/>
        </p:nvSpPr>
        <p:spPr>
          <a:xfrm>
            <a:off x="3762603" y="5909309"/>
            <a:ext cx="0" cy="90805"/>
          </a:xfrm>
          <a:custGeom>
            <a:avLst/>
            <a:gdLst/>
            <a:ahLst/>
            <a:cxnLst/>
            <a:rect l="l" t="t" r="r" b="b"/>
            <a:pathLst>
              <a:path h="90804">
                <a:moveTo>
                  <a:pt x="0" y="0"/>
                </a:moveTo>
                <a:lnTo>
                  <a:pt x="0" y="90385"/>
                </a:lnTo>
              </a:path>
            </a:pathLst>
          </a:custGeom>
          <a:ln w="8610">
            <a:solidFill>
              <a:srgbClr val="A5ADD7"/>
            </a:solidFill>
          </a:ln>
        </p:spPr>
        <p:txBody>
          <a:bodyPr wrap="square" lIns="0" tIns="0" rIns="0" bIns="0" rtlCol="0"/>
          <a:lstStyle/>
          <a:p>
            <a:endParaRPr/>
          </a:p>
        </p:txBody>
      </p:sp>
      <p:sp>
        <p:nvSpPr>
          <p:cNvPr id="43" name="object 43"/>
          <p:cNvSpPr/>
          <p:nvPr/>
        </p:nvSpPr>
        <p:spPr>
          <a:xfrm>
            <a:off x="3690001" y="5895691"/>
            <a:ext cx="16510" cy="26670"/>
          </a:xfrm>
          <a:custGeom>
            <a:avLst/>
            <a:gdLst/>
            <a:ahLst/>
            <a:cxnLst/>
            <a:rect l="l" t="t" r="r" b="b"/>
            <a:pathLst>
              <a:path w="16510" h="26670">
                <a:moveTo>
                  <a:pt x="12522" y="0"/>
                </a:moveTo>
                <a:lnTo>
                  <a:pt x="3619" y="0"/>
                </a:lnTo>
                <a:lnTo>
                  <a:pt x="0" y="3619"/>
                </a:lnTo>
                <a:lnTo>
                  <a:pt x="0" y="22923"/>
                </a:lnTo>
                <a:lnTo>
                  <a:pt x="3619" y="26542"/>
                </a:lnTo>
                <a:lnTo>
                  <a:pt x="12522" y="26542"/>
                </a:lnTo>
                <a:lnTo>
                  <a:pt x="16141" y="22923"/>
                </a:lnTo>
                <a:lnTo>
                  <a:pt x="16141" y="3619"/>
                </a:lnTo>
                <a:lnTo>
                  <a:pt x="12522" y="0"/>
                </a:lnTo>
                <a:close/>
              </a:path>
            </a:pathLst>
          </a:custGeom>
          <a:solidFill>
            <a:srgbClr val="F4CC53"/>
          </a:solidFill>
        </p:spPr>
        <p:txBody>
          <a:bodyPr wrap="square" lIns="0" tIns="0" rIns="0" bIns="0" rtlCol="0"/>
          <a:lstStyle/>
          <a:p>
            <a:endParaRPr/>
          </a:p>
        </p:txBody>
      </p:sp>
      <p:sp>
        <p:nvSpPr>
          <p:cNvPr id="44" name="object 44"/>
          <p:cNvSpPr/>
          <p:nvPr/>
        </p:nvSpPr>
        <p:spPr>
          <a:xfrm>
            <a:off x="3754542" y="5895691"/>
            <a:ext cx="16510" cy="26670"/>
          </a:xfrm>
          <a:custGeom>
            <a:avLst/>
            <a:gdLst/>
            <a:ahLst/>
            <a:cxnLst/>
            <a:rect l="l" t="t" r="r" b="b"/>
            <a:pathLst>
              <a:path w="16510" h="26670">
                <a:moveTo>
                  <a:pt x="12522" y="0"/>
                </a:moveTo>
                <a:lnTo>
                  <a:pt x="3619" y="0"/>
                </a:lnTo>
                <a:lnTo>
                  <a:pt x="0" y="3619"/>
                </a:lnTo>
                <a:lnTo>
                  <a:pt x="0" y="22923"/>
                </a:lnTo>
                <a:lnTo>
                  <a:pt x="3619" y="26542"/>
                </a:lnTo>
                <a:lnTo>
                  <a:pt x="12522" y="26542"/>
                </a:lnTo>
                <a:lnTo>
                  <a:pt x="16141" y="22923"/>
                </a:lnTo>
                <a:lnTo>
                  <a:pt x="16141" y="3619"/>
                </a:lnTo>
                <a:lnTo>
                  <a:pt x="12522" y="0"/>
                </a:lnTo>
                <a:close/>
              </a:path>
            </a:pathLst>
          </a:custGeom>
          <a:solidFill>
            <a:srgbClr val="9ACF88"/>
          </a:solidFill>
        </p:spPr>
        <p:txBody>
          <a:bodyPr wrap="square" lIns="0" tIns="0" rIns="0" bIns="0" rtlCol="0"/>
          <a:lstStyle/>
          <a:p>
            <a:endParaRPr/>
          </a:p>
        </p:txBody>
      </p:sp>
      <p:sp>
        <p:nvSpPr>
          <p:cNvPr id="45" name="object 45"/>
          <p:cNvSpPr/>
          <p:nvPr/>
        </p:nvSpPr>
        <p:spPr>
          <a:xfrm>
            <a:off x="3818477" y="5895691"/>
            <a:ext cx="16510" cy="26670"/>
          </a:xfrm>
          <a:custGeom>
            <a:avLst/>
            <a:gdLst/>
            <a:ahLst/>
            <a:cxnLst/>
            <a:rect l="l" t="t" r="r" b="b"/>
            <a:pathLst>
              <a:path w="16510" h="26670">
                <a:moveTo>
                  <a:pt x="12509" y="0"/>
                </a:moveTo>
                <a:lnTo>
                  <a:pt x="3606" y="0"/>
                </a:lnTo>
                <a:lnTo>
                  <a:pt x="0" y="3619"/>
                </a:lnTo>
                <a:lnTo>
                  <a:pt x="0" y="22923"/>
                </a:lnTo>
                <a:lnTo>
                  <a:pt x="3606" y="26542"/>
                </a:lnTo>
                <a:lnTo>
                  <a:pt x="12509" y="26542"/>
                </a:lnTo>
                <a:lnTo>
                  <a:pt x="16128" y="22923"/>
                </a:lnTo>
                <a:lnTo>
                  <a:pt x="16128" y="3619"/>
                </a:lnTo>
                <a:lnTo>
                  <a:pt x="12509" y="0"/>
                </a:lnTo>
                <a:close/>
              </a:path>
            </a:pathLst>
          </a:custGeom>
          <a:solidFill>
            <a:srgbClr val="EE6B47"/>
          </a:solidFill>
        </p:spPr>
        <p:txBody>
          <a:bodyPr wrap="square" lIns="0" tIns="0" rIns="0" bIns="0" rtlCol="0"/>
          <a:lstStyle/>
          <a:p>
            <a:endParaRPr/>
          </a:p>
        </p:txBody>
      </p:sp>
      <p:sp>
        <p:nvSpPr>
          <p:cNvPr id="46" name="object 46"/>
          <p:cNvSpPr/>
          <p:nvPr/>
        </p:nvSpPr>
        <p:spPr>
          <a:xfrm>
            <a:off x="3631767" y="5728674"/>
            <a:ext cx="259715" cy="157480"/>
          </a:xfrm>
          <a:custGeom>
            <a:avLst/>
            <a:gdLst/>
            <a:ahLst/>
            <a:cxnLst/>
            <a:rect l="l" t="t" r="r" b="b"/>
            <a:pathLst>
              <a:path w="259714" h="157479">
                <a:moveTo>
                  <a:pt x="112008" y="0"/>
                </a:moveTo>
                <a:lnTo>
                  <a:pt x="68381" y="11999"/>
                </a:lnTo>
                <a:lnTo>
                  <a:pt x="46015" y="43471"/>
                </a:lnTo>
                <a:lnTo>
                  <a:pt x="44154" y="56662"/>
                </a:lnTo>
                <a:lnTo>
                  <a:pt x="44288" y="61145"/>
                </a:lnTo>
                <a:lnTo>
                  <a:pt x="30371" y="64020"/>
                </a:lnTo>
                <a:lnTo>
                  <a:pt x="18310" y="70694"/>
                </a:lnTo>
                <a:lnTo>
                  <a:pt x="8779" y="80498"/>
                </a:lnTo>
                <a:lnTo>
                  <a:pt x="2451" y="92764"/>
                </a:lnTo>
                <a:lnTo>
                  <a:pt x="0" y="106822"/>
                </a:lnTo>
                <a:lnTo>
                  <a:pt x="1911" y="120682"/>
                </a:lnTo>
                <a:lnTo>
                  <a:pt x="26589" y="150138"/>
                </a:lnTo>
                <a:lnTo>
                  <a:pt x="211674" y="156941"/>
                </a:lnTo>
                <a:lnTo>
                  <a:pt x="230485" y="154855"/>
                </a:lnTo>
                <a:lnTo>
                  <a:pt x="259459" y="119923"/>
                </a:lnTo>
                <a:lnTo>
                  <a:pt x="259591" y="116835"/>
                </a:lnTo>
                <a:lnTo>
                  <a:pt x="256793" y="102844"/>
                </a:lnTo>
                <a:lnTo>
                  <a:pt x="249154" y="91383"/>
                </a:lnTo>
                <a:lnTo>
                  <a:pt x="237807" y="83588"/>
                </a:lnTo>
                <a:lnTo>
                  <a:pt x="230006" y="81910"/>
                </a:lnTo>
                <a:lnTo>
                  <a:pt x="213808" y="81910"/>
                </a:lnTo>
                <a:lnTo>
                  <a:pt x="213998" y="80373"/>
                </a:lnTo>
                <a:lnTo>
                  <a:pt x="193148" y="43214"/>
                </a:lnTo>
                <a:lnTo>
                  <a:pt x="192034" y="42895"/>
                </a:lnTo>
                <a:lnTo>
                  <a:pt x="159756" y="42895"/>
                </a:lnTo>
                <a:lnTo>
                  <a:pt x="154718" y="30233"/>
                </a:lnTo>
                <a:lnTo>
                  <a:pt x="147032" y="19212"/>
                </a:lnTo>
                <a:lnTo>
                  <a:pt x="137090" y="10234"/>
                </a:lnTo>
                <a:lnTo>
                  <a:pt x="125284" y="3696"/>
                </a:lnTo>
                <a:lnTo>
                  <a:pt x="112008" y="0"/>
                </a:lnTo>
                <a:close/>
              </a:path>
              <a:path w="259714" h="157479">
                <a:moveTo>
                  <a:pt x="220056" y="80589"/>
                </a:moveTo>
                <a:lnTo>
                  <a:pt x="216856" y="81097"/>
                </a:lnTo>
                <a:lnTo>
                  <a:pt x="213808" y="81910"/>
                </a:lnTo>
                <a:lnTo>
                  <a:pt x="230006" y="81910"/>
                </a:lnTo>
                <a:lnTo>
                  <a:pt x="223883" y="80593"/>
                </a:lnTo>
                <a:lnTo>
                  <a:pt x="220056" y="80589"/>
                </a:lnTo>
                <a:close/>
              </a:path>
              <a:path w="259714" h="157479">
                <a:moveTo>
                  <a:pt x="170221" y="39174"/>
                </a:moveTo>
                <a:lnTo>
                  <a:pt x="164709" y="40533"/>
                </a:lnTo>
                <a:lnTo>
                  <a:pt x="159756" y="42895"/>
                </a:lnTo>
                <a:lnTo>
                  <a:pt x="192034" y="42895"/>
                </a:lnTo>
                <a:lnTo>
                  <a:pt x="179581" y="39334"/>
                </a:lnTo>
                <a:lnTo>
                  <a:pt x="170221" y="39174"/>
                </a:lnTo>
                <a:close/>
              </a:path>
            </a:pathLst>
          </a:custGeom>
          <a:solidFill>
            <a:srgbClr val="33A9A7"/>
          </a:solidFill>
        </p:spPr>
        <p:txBody>
          <a:bodyPr wrap="square" lIns="0" tIns="0" rIns="0" bIns="0" rtlCol="0"/>
          <a:lstStyle/>
          <a:p>
            <a:endParaRPr/>
          </a:p>
        </p:txBody>
      </p:sp>
      <p:sp>
        <p:nvSpPr>
          <p:cNvPr id="47" name="object 47"/>
          <p:cNvSpPr/>
          <p:nvPr/>
        </p:nvSpPr>
        <p:spPr>
          <a:xfrm>
            <a:off x="3752329" y="5351842"/>
            <a:ext cx="68580" cy="31750"/>
          </a:xfrm>
          <a:custGeom>
            <a:avLst/>
            <a:gdLst/>
            <a:ahLst/>
            <a:cxnLst/>
            <a:rect l="l" t="t" r="r" b="b"/>
            <a:pathLst>
              <a:path w="68579" h="31750">
                <a:moveTo>
                  <a:pt x="42138" y="0"/>
                </a:moveTo>
                <a:lnTo>
                  <a:pt x="0" y="0"/>
                </a:lnTo>
                <a:lnTo>
                  <a:pt x="0" y="31407"/>
                </a:lnTo>
                <a:lnTo>
                  <a:pt x="68237" y="31407"/>
                </a:lnTo>
                <a:lnTo>
                  <a:pt x="42138" y="0"/>
                </a:lnTo>
                <a:close/>
              </a:path>
            </a:pathLst>
          </a:custGeom>
          <a:solidFill>
            <a:srgbClr val="33A9A7"/>
          </a:solidFill>
        </p:spPr>
        <p:txBody>
          <a:bodyPr wrap="square" lIns="0" tIns="0" rIns="0" bIns="0" rtlCol="0"/>
          <a:lstStyle/>
          <a:p>
            <a:endParaRPr/>
          </a:p>
        </p:txBody>
      </p:sp>
      <p:sp>
        <p:nvSpPr>
          <p:cNvPr id="48" name="object 48"/>
          <p:cNvSpPr/>
          <p:nvPr/>
        </p:nvSpPr>
        <p:spPr>
          <a:xfrm>
            <a:off x="3675730" y="5351214"/>
            <a:ext cx="59055" cy="32384"/>
          </a:xfrm>
          <a:custGeom>
            <a:avLst/>
            <a:gdLst/>
            <a:ahLst/>
            <a:cxnLst/>
            <a:rect l="l" t="t" r="r" b="b"/>
            <a:pathLst>
              <a:path w="59054" h="32385">
                <a:moveTo>
                  <a:pt x="34066" y="0"/>
                </a:moveTo>
                <a:lnTo>
                  <a:pt x="17448" y="1070"/>
                </a:lnTo>
                <a:lnTo>
                  <a:pt x="6077" y="4419"/>
                </a:lnTo>
                <a:lnTo>
                  <a:pt x="2512" y="11694"/>
                </a:lnTo>
                <a:lnTo>
                  <a:pt x="0" y="32039"/>
                </a:lnTo>
                <a:lnTo>
                  <a:pt x="58813" y="32039"/>
                </a:lnTo>
                <a:lnTo>
                  <a:pt x="58813" y="632"/>
                </a:lnTo>
                <a:lnTo>
                  <a:pt x="49786" y="186"/>
                </a:lnTo>
                <a:lnTo>
                  <a:pt x="34066" y="0"/>
                </a:lnTo>
                <a:close/>
              </a:path>
            </a:pathLst>
          </a:custGeom>
          <a:solidFill>
            <a:srgbClr val="33A9A7"/>
          </a:solidFill>
        </p:spPr>
        <p:txBody>
          <a:bodyPr wrap="square" lIns="0" tIns="0" rIns="0" bIns="0" rtlCol="0"/>
          <a:lstStyle/>
          <a:p>
            <a:endParaRPr/>
          </a:p>
        </p:txBody>
      </p:sp>
      <p:sp>
        <p:nvSpPr>
          <p:cNvPr id="49" name="object 49"/>
          <p:cNvSpPr/>
          <p:nvPr/>
        </p:nvSpPr>
        <p:spPr>
          <a:xfrm>
            <a:off x="3591772" y="5335563"/>
            <a:ext cx="335280" cy="142240"/>
          </a:xfrm>
          <a:custGeom>
            <a:avLst/>
            <a:gdLst/>
            <a:ahLst/>
            <a:cxnLst/>
            <a:rect l="l" t="t" r="r" b="b"/>
            <a:pathLst>
              <a:path w="335279" h="142239">
                <a:moveTo>
                  <a:pt x="247857" y="117727"/>
                </a:moveTo>
                <a:lnTo>
                  <a:pt x="236932" y="117727"/>
                </a:lnTo>
                <a:lnTo>
                  <a:pt x="243373" y="129472"/>
                </a:lnTo>
                <a:lnTo>
                  <a:pt x="253630" y="137938"/>
                </a:lnTo>
                <a:lnTo>
                  <a:pt x="266616" y="142043"/>
                </a:lnTo>
                <a:lnTo>
                  <a:pt x="281716" y="139871"/>
                </a:lnTo>
                <a:lnTo>
                  <a:pt x="293452" y="133572"/>
                </a:lnTo>
                <a:lnTo>
                  <a:pt x="294549" y="132275"/>
                </a:lnTo>
                <a:lnTo>
                  <a:pt x="276558" y="132274"/>
                </a:lnTo>
                <a:lnTo>
                  <a:pt x="260486" y="129761"/>
                </a:lnTo>
                <a:lnTo>
                  <a:pt x="249719" y="122004"/>
                </a:lnTo>
                <a:lnTo>
                  <a:pt x="247857" y="117727"/>
                </a:lnTo>
                <a:close/>
              </a:path>
              <a:path w="335279" h="142239">
                <a:moveTo>
                  <a:pt x="32176" y="115339"/>
                </a:moveTo>
                <a:lnTo>
                  <a:pt x="21654" y="115339"/>
                </a:lnTo>
                <a:lnTo>
                  <a:pt x="27356" y="127644"/>
                </a:lnTo>
                <a:lnTo>
                  <a:pt x="37102" y="136810"/>
                </a:lnTo>
                <a:lnTo>
                  <a:pt x="49804" y="141730"/>
                </a:lnTo>
                <a:lnTo>
                  <a:pt x="65666" y="139929"/>
                </a:lnTo>
                <a:lnTo>
                  <a:pt x="77761" y="134205"/>
                </a:lnTo>
                <a:lnTo>
                  <a:pt x="79576" y="132274"/>
                </a:lnTo>
                <a:lnTo>
                  <a:pt x="61939" y="132274"/>
                </a:lnTo>
                <a:lnTo>
                  <a:pt x="45858" y="129761"/>
                </a:lnTo>
                <a:lnTo>
                  <a:pt x="35084" y="122004"/>
                </a:lnTo>
                <a:lnTo>
                  <a:pt x="32176" y="115339"/>
                </a:lnTo>
                <a:close/>
              </a:path>
              <a:path w="335279" h="142239">
                <a:moveTo>
                  <a:pt x="296911" y="83931"/>
                </a:moveTo>
                <a:lnTo>
                  <a:pt x="258191" y="83931"/>
                </a:lnTo>
                <a:lnTo>
                  <a:pt x="276244" y="84312"/>
                </a:lnTo>
                <a:lnTo>
                  <a:pt x="288415" y="89515"/>
                </a:lnTo>
                <a:lnTo>
                  <a:pt x="295077" y="98223"/>
                </a:lnTo>
                <a:lnTo>
                  <a:pt x="293443" y="115194"/>
                </a:lnTo>
                <a:lnTo>
                  <a:pt x="286776" y="126565"/>
                </a:lnTo>
                <a:lnTo>
                  <a:pt x="276565" y="132275"/>
                </a:lnTo>
                <a:lnTo>
                  <a:pt x="294550" y="132274"/>
                </a:lnTo>
                <a:lnTo>
                  <a:pt x="301517" y="124032"/>
                </a:lnTo>
                <a:lnTo>
                  <a:pt x="304750" y="117791"/>
                </a:lnTo>
                <a:lnTo>
                  <a:pt x="306103" y="117791"/>
                </a:lnTo>
                <a:lnTo>
                  <a:pt x="318769" y="116859"/>
                </a:lnTo>
                <a:lnTo>
                  <a:pt x="328714" y="113206"/>
                </a:lnTo>
                <a:lnTo>
                  <a:pt x="313843" y="113206"/>
                </a:lnTo>
                <a:lnTo>
                  <a:pt x="305385" y="113168"/>
                </a:lnTo>
                <a:lnTo>
                  <a:pt x="305740" y="111123"/>
                </a:lnTo>
                <a:lnTo>
                  <a:pt x="305910" y="109485"/>
                </a:lnTo>
                <a:lnTo>
                  <a:pt x="305883" y="106538"/>
                </a:lnTo>
                <a:lnTo>
                  <a:pt x="303094" y="92929"/>
                </a:lnTo>
                <a:lnTo>
                  <a:pt x="296911" y="83931"/>
                </a:lnTo>
                <a:close/>
              </a:path>
              <a:path w="335279" h="142239">
                <a:moveTo>
                  <a:pt x="82283" y="83935"/>
                </a:moveTo>
                <a:lnTo>
                  <a:pt x="43552" y="83935"/>
                </a:lnTo>
                <a:lnTo>
                  <a:pt x="61606" y="84312"/>
                </a:lnTo>
                <a:lnTo>
                  <a:pt x="73783" y="89515"/>
                </a:lnTo>
                <a:lnTo>
                  <a:pt x="80445" y="98223"/>
                </a:lnTo>
                <a:lnTo>
                  <a:pt x="78813" y="115194"/>
                </a:lnTo>
                <a:lnTo>
                  <a:pt x="72144" y="126565"/>
                </a:lnTo>
                <a:lnTo>
                  <a:pt x="61939" y="132274"/>
                </a:lnTo>
                <a:lnTo>
                  <a:pt x="79576" y="132274"/>
                </a:lnTo>
                <a:lnTo>
                  <a:pt x="86060" y="125373"/>
                </a:lnTo>
                <a:lnTo>
                  <a:pt x="236932" y="117727"/>
                </a:lnTo>
                <a:lnTo>
                  <a:pt x="247857" y="117727"/>
                </a:lnTo>
                <a:lnTo>
                  <a:pt x="245833" y="113079"/>
                </a:lnTo>
                <a:lnTo>
                  <a:pt x="90755" y="113079"/>
                </a:lnTo>
                <a:lnTo>
                  <a:pt x="91089" y="111123"/>
                </a:lnTo>
                <a:lnTo>
                  <a:pt x="91274" y="109485"/>
                </a:lnTo>
                <a:lnTo>
                  <a:pt x="91253" y="106538"/>
                </a:lnTo>
                <a:lnTo>
                  <a:pt x="88464" y="92929"/>
                </a:lnTo>
                <a:lnTo>
                  <a:pt x="82283" y="83935"/>
                </a:lnTo>
                <a:close/>
              </a:path>
              <a:path w="335279" h="142239">
                <a:moveTo>
                  <a:pt x="306103" y="117791"/>
                </a:moveTo>
                <a:lnTo>
                  <a:pt x="304750" y="117791"/>
                </a:lnTo>
                <a:lnTo>
                  <a:pt x="305931" y="117803"/>
                </a:lnTo>
                <a:lnTo>
                  <a:pt x="306103" y="117791"/>
                </a:lnTo>
                <a:close/>
              </a:path>
              <a:path w="335279" h="142239">
                <a:moveTo>
                  <a:pt x="150539" y="0"/>
                </a:moveTo>
                <a:lnTo>
                  <a:pt x="101684" y="18"/>
                </a:lnTo>
                <a:lnTo>
                  <a:pt x="60519" y="29866"/>
                </a:lnTo>
                <a:lnTo>
                  <a:pt x="55537" y="40575"/>
                </a:lnTo>
                <a:lnTo>
                  <a:pt x="44534" y="44088"/>
                </a:lnTo>
                <a:lnTo>
                  <a:pt x="5120" y="55801"/>
                </a:lnTo>
                <a:lnTo>
                  <a:pt x="0" y="79051"/>
                </a:lnTo>
                <a:lnTo>
                  <a:pt x="1332" y="94075"/>
                </a:lnTo>
                <a:lnTo>
                  <a:pt x="4235" y="105960"/>
                </a:lnTo>
                <a:lnTo>
                  <a:pt x="5804" y="109142"/>
                </a:lnTo>
                <a:lnTo>
                  <a:pt x="10046" y="115339"/>
                </a:lnTo>
                <a:lnTo>
                  <a:pt x="17704" y="115644"/>
                </a:lnTo>
                <a:lnTo>
                  <a:pt x="21654" y="115339"/>
                </a:lnTo>
                <a:lnTo>
                  <a:pt x="32176" y="115339"/>
                </a:lnTo>
                <a:lnTo>
                  <a:pt x="30236" y="110894"/>
                </a:lnTo>
                <a:lnTo>
                  <a:pt x="17730" y="110894"/>
                </a:lnTo>
                <a:lnTo>
                  <a:pt x="12370" y="110539"/>
                </a:lnTo>
                <a:lnTo>
                  <a:pt x="9640" y="106538"/>
                </a:lnTo>
                <a:lnTo>
                  <a:pt x="6401" y="96341"/>
                </a:lnTo>
                <a:lnTo>
                  <a:pt x="4580" y="81587"/>
                </a:lnTo>
                <a:lnTo>
                  <a:pt x="4643" y="66460"/>
                </a:lnTo>
                <a:lnTo>
                  <a:pt x="41615" y="50689"/>
                </a:lnTo>
                <a:lnTo>
                  <a:pt x="57646" y="47877"/>
                </a:lnTo>
                <a:lnTo>
                  <a:pt x="58116" y="46620"/>
                </a:lnTo>
                <a:lnTo>
                  <a:pt x="78555" y="9329"/>
                </a:lnTo>
                <a:lnTo>
                  <a:pt x="127081" y="5453"/>
                </a:lnTo>
                <a:lnTo>
                  <a:pt x="143892" y="5153"/>
                </a:lnTo>
                <a:lnTo>
                  <a:pt x="216430" y="5153"/>
                </a:lnTo>
                <a:lnTo>
                  <a:pt x="211824" y="747"/>
                </a:lnTo>
                <a:lnTo>
                  <a:pt x="150539" y="0"/>
                </a:lnTo>
                <a:close/>
              </a:path>
              <a:path w="335279" h="142239">
                <a:moveTo>
                  <a:pt x="313012" y="45464"/>
                </a:moveTo>
                <a:lnTo>
                  <a:pt x="299758" y="45464"/>
                </a:lnTo>
                <a:lnTo>
                  <a:pt x="308753" y="48049"/>
                </a:lnTo>
                <a:lnTo>
                  <a:pt x="321823" y="56411"/>
                </a:lnTo>
                <a:lnTo>
                  <a:pt x="326533" y="72802"/>
                </a:lnTo>
                <a:lnTo>
                  <a:pt x="329548" y="87782"/>
                </a:lnTo>
                <a:lnTo>
                  <a:pt x="330666" y="99737"/>
                </a:lnTo>
                <a:lnTo>
                  <a:pt x="329681" y="107048"/>
                </a:lnTo>
                <a:lnTo>
                  <a:pt x="325730" y="111936"/>
                </a:lnTo>
                <a:lnTo>
                  <a:pt x="313843" y="113206"/>
                </a:lnTo>
                <a:lnTo>
                  <a:pt x="328714" y="113206"/>
                </a:lnTo>
                <a:lnTo>
                  <a:pt x="331260" y="112270"/>
                </a:lnTo>
                <a:lnTo>
                  <a:pt x="334674" y="101959"/>
                </a:lnTo>
                <a:lnTo>
                  <a:pt x="334567" y="92929"/>
                </a:lnTo>
                <a:lnTo>
                  <a:pt x="334444" y="86972"/>
                </a:lnTo>
                <a:lnTo>
                  <a:pt x="332562" y="73089"/>
                </a:lnTo>
                <a:lnTo>
                  <a:pt x="330671" y="63526"/>
                </a:lnTo>
                <a:lnTo>
                  <a:pt x="320905" y="49443"/>
                </a:lnTo>
                <a:lnTo>
                  <a:pt x="313012" y="45464"/>
                </a:lnTo>
                <a:close/>
              </a:path>
              <a:path w="335279" h="142239">
                <a:moveTo>
                  <a:pt x="283762" y="74058"/>
                </a:moveTo>
                <a:lnTo>
                  <a:pt x="242189" y="86972"/>
                </a:lnTo>
                <a:lnTo>
                  <a:pt x="235269" y="109485"/>
                </a:lnTo>
                <a:lnTo>
                  <a:pt x="235454" y="111123"/>
                </a:lnTo>
                <a:lnTo>
                  <a:pt x="235789" y="113079"/>
                </a:lnTo>
                <a:lnTo>
                  <a:pt x="245833" y="113079"/>
                </a:lnTo>
                <a:lnTo>
                  <a:pt x="244882" y="110894"/>
                </a:lnTo>
                <a:lnTo>
                  <a:pt x="244766" y="110539"/>
                </a:lnTo>
                <a:lnTo>
                  <a:pt x="244596" y="108202"/>
                </a:lnTo>
                <a:lnTo>
                  <a:pt x="244600" y="106538"/>
                </a:lnTo>
                <a:lnTo>
                  <a:pt x="248290" y="93352"/>
                </a:lnTo>
                <a:lnTo>
                  <a:pt x="258191" y="83931"/>
                </a:lnTo>
                <a:lnTo>
                  <a:pt x="296911" y="83931"/>
                </a:lnTo>
                <a:lnTo>
                  <a:pt x="295300" y="81587"/>
                </a:lnTo>
                <a:lnTo>
                  <a:pt x="283762" y="74058"/>
                </a:lnTo>
                <a:close/>
              </a:path>
              <a:path w="335279" h="142239">
                <a:moveTo>
                  <a:pt x="69132" y="74058"/>
                </a:moveTo>
                <a:lnTo>
                  <a:pt x="27552" y="86972"/>
                </a:lnTo>
                <a:lnTo>
                  <a:pt x="20663" y="109485"/>
                </a:lnTo>
                <a:lnTo>
                  <a:pt x="20803" y="110755"/>
                </a:lnTo>
                <a:lnTo>
                  <a:pt x="17730" y="110894"/>
                </a:lnTo>
                <a:lnTo>
                  <a:pt x="30236" y="110894"/>
                </a:lnTo>
                <a:lnTo>
                  <a:pt x="30124" y="110539"/>
                </a:lnTo>
                <a:lnTo>
                  <a:pt x="29954" y="108202"/>
                </a:lnTo>
                <a:lnTo>
                  <a:pt x="29958" y="106538"/>
                </a:lnTo>
                <a:lnTo>
                  <a:pt x="33652" y="93352"/>
                </a:lnTo>
                <a:lnTo>
                  <a:pt x="43552" y="83935"/>
                </a:lnTo>
                <a:lnTo>
                  <a:pt x="82283" y="83935"/>
                </a:lnTo>
                <a:lnTo>
                  <a:pt x="80670" y="81587"/>
                </a:lnTo>
                <a:lnTo>
                  <a:pt x="69132" y="74058"/>
                </a:lnTo>
                <a:close/>
              </a:path>
              <a:path w="335279" h="142239">
                <a:moveTo>
                  <a:pt x="216430" y="5153"/>
                </a:moveTo>
                <a:lnTo>
                  <a:pt x="143892" y="5153"/>
                </a:lnTo>
                <a:lnTo>
                  <a:pt x="208482" y="5321"/>
                </a:lnTo>
                <a:lnTo>
                  <a:pt x="253505" y="47001"/>
                </a:lnTo>
                <a:lnTo>
                  <a:pt x="299758" y="45464"/>
                </a:lnTo>
                <a:lnTo>
                  <a:pt x="313012" y="45464"/>
                </a:lnTo>
                <a:lnTo>
                  <a:pt x="307479" y="42675"/>
                </a:lnTo>
                <a:lnTo>
                  <a:pt x="306031" y="42314"/>
                </a:lnTo>
                <a:lnTo>
                  <a:pt x="255283" y="42314"/>
                </a:lnTo>
                <a:lnTo>
                  <a:pt x="216430" y="5153"/>
                </a:lnTo>
                <a:close/>
              </a:path>
              <a:path w="335279" h="142239">
                <a:moveTo>
                  <a:pt x="300063" y="40829"/>
                </a:moveTo>
                <a:lnTo>
                  <a:pt x="255283" y="42314"/>
                </a:lnTo>
                <a:lnTo>
                  <a:pt x="306031" y="42314"/>
                </a:lnTo>
                <a:lnTo>
                  <a:pt x="300063" y="40829"/>
                </a:lnTo>
                <a:close/>
              </a:path>
            </a:pathLst>
          </a:custGeom>
          <a:solidFill>
            <a:srgbClr val="33A9A7"/>
          </a:solidFill>
        </p:spPr>
        <p:txBody>
          <a:bodyPr wrap="square" lIns="0" tIns="0" rIns="0" bIns="0" rtlCol="0"/>
          <a:lstStyle/>
          <a:p>
            <a:endParaRPr/>
          </a:p>
        </p:txBody>
      </p:sp>
      <p:sp>
        <p:nvSpPr>
          <p:cNvPr id="50" name="object 50"/>
          <p:cNvSpPr txBox="1"/>
          <p:nvPr/>
        </p:nvSpPr>
        <p:spPr>
          <a:xfrm>
            <a:off x="952500" y="3224072"/>
            <a:ext cx="913130" cy="230504"/>
          </a:xfrm>
          <a:prstGeom prst="rect">
            <a:avLst/>
          </a:prstGeom>
          <a:solidFill>
            <a:srgbClr val="1C8AC2"/>
          </a:solidFill>
        </p:spPr>
        <p:txBody>
          <a:bodyPr vert="horz" wrap="square" lIns="0" tIns="0" rIns="0" bIns="0" rtlCol="0">
            <a:spAutoFit/>
          </a:bodyPr>
          <a:lstStyle/>
          <a:p>
            <a:pPr marL="48895">
              <a:lnSpc>
                <a:spcPct val="100000"/>
              </a:lnSpc>
            </a:pPr>
            <a:r>
              <a:rPr sz="1200" dirty="0">
                <a:solidFill>
                  <a:srgbClr val="FFFFFF"/>
                </a:solidFill>
                <a:latin typeface="微软雅黑"/>
                <a:cs typeface="微软雅黑"/>
              </a:rPr>
              <a:t>“1+2+5”</a:t>
            </a:r>
            <a:endParaRPr sz="1200">
              <a:latin typeface="微软雅黑"/>
              <a:cs typeface="微软雅黑"/>
            </a:endParaRPr>
          </a:p>
        </p:txBody>
      </p:sp>
      <p:sp>
        <p:nvSpPr>
          <p:cNvPr id="51" name="object 51"/>
          <p:cNvSpPr txBox="1"/>
          <p:nvPr/>
        </p:nvSpPr>
        <p:spPr>
          <a:xfrm>
            <a:off x="1356245" y="4003903"/>
            <a:ext cx="735965" cy="191135"/>
          </a:xfrm>
          <a:prstGeom prst="rect">
            <a:avLst/>
          </a:prstGeom>
          <a:solidFill>
            <a:srgbClr val="1C8AC2"/>
          </a:solidFill>
        </p:spPr>
        <p:txBody>
          <a:bodyPr vert="horz" wrap="square" lIns="0" tIns="0" rIns="0" bIns="0" rtlCol="0">
            <a:spAutoFit/>
          </a:bodyPr>
          <a:lstStyle/>
          <a:p>
            <a:pPr marL="52069">
              <a:lnSpc>
                <a:spcPct val="100000"/>
              </a:lnSpc>
            </a:pPr>
            <a:r>
              <a:rPr sz="1200" b="1" i="1" spc="20" dirty="0">
                <a:solidFill>
                  <a:srgbClr val="FFFFFF"/>
                </a:solidFill>
                <a:latin typeface="微软雅黑"/>
                <a:cs typeface="微软雅黑"/>
              </a:rPr>
              <a:t>一个定位</a:t>
            </a:r>
            <a:endParaRPr sz="1200">
              <a:latin typeface="微软雅黑"/>
              <a:cs typeface="微软雅黑"/>
            </a:endParaRPr>
          </a:p>
        </p:txBody>
      </p:sp>
      <p:sp>
        <p:nvSpPr>
          <p:cNvPr id="52" name="object 52"/>
          <p:cNvSpPr/>
          <p:nvPr/>
        </p:nvSpPr>
        <p:spPr>
          <a:xfrm>
            <a:off x="0" y="419100"/>
            <a:ext cx="342900" cy="0"/>
          </a:xfrm>
          <a:custGeom>
            <a:avLst/>
            <a:gdLst/>
            <a:ahLst/>
            <a:cxnLst/>
            <a:rect l="l" t="t" r="r" b="b"/>
            <a:pathLst>
              <a:path w="342900">
                <a:moveTo>
                  <a:pt x="342900" y="0"/>
                </a:moveTo>
                <a:lnTo>
                  <a:pt x="0" y="0"/>
                </a:lnTo>
              </a:path>
            </a:pathLst>
          </a:custGeom>
          <a:ln w="3175">
            <a:solidFill>
              <a:srgbClr val="000000"/>
            </a:solidFill>
          </a:ln>
        </p:spPr>
        <p:txBody>
          <a:bodyPr wrap="square" lIns="0" tIns="0" rIns="0" bIns="0" rtlCol="0"/>
          <a:lstStyle/>
          <a:p>
            <a:endParaRPr/>
          </a:p>
        </p:txBody>
      </p:sp>
      <p:sp>
        <p:nvSpPr>
          <p:cNvPr id="53" name="object 53"/>
          <p:cNvSpPr/>
          <p:nvPr/>
        </p:nvSpPr>
        <p:spPr>
          <a:xfrm>
            <a:off x="7047356" y="419100"/>
            <a:ext cx="342900" cy="0"/>
          </a:xfrm>
          <a:custGeom>
            <a:avLst/>
            <a:gdLst/>
            <a:ahLst/>
            <a:cxnLst/>
            <a:rect l="l" t="t" r="r" b="b"/>
            <a:pathLst>
              <a:path w="342900">
                <a:moveTo>
                  <a:pt x="0" y="0"/>
                </a:moveTo>
                <a:lnTo>
                  <a:pt x="342899" y="0"/>
                </a:lnTo>
              </a:path>
            </a:pathLst>
          </a:custGeom>
          <a:ln w="3175">
            <a:solidFill>
              <a:srgbClr val="000000"/>
            </a:solidFill>
          </a:ln>
        </p:spPr>
        <p:txBody>
          <a:bodyPr wrap="square" lIns="0" tIns="0" rIns="0" bIns="0" rtlCol="0"/>
          <a:lstStyle/>
          <a:p>
            <a:endParaRPr/>
          </a:p>
        </p:txBody>
      </p:sp>
      <p:sp>
        <p:nvSpPr>
          <p:cNvPr id="54" name="object 54"/>
          <p:cNvSpPr/>
          <p:nvPr/>
        </p:nvSpPr>
        <p:spPr>
          <a:xfrm>
            <a:off x="0" y="9671050"/>
            <a:ext cx="342900" cy="0"/>
          </a:xfrm>
          <a:custGeom>
            <a:avLst/>
            <a:gdLst/>
            <a:ahLst/>
            <a:cxnLst/>
            <a:rect l="l" t="t" r="r" b="b"/>
            <a:pathLst>
              <a:path w="342900">
                <a:moveTo>
                  <a:pt x="342900" y="0"/>
                </a:moveTo>
                <a:lnTo>
                  <a:pt x="0" y="0"/>
                </a:lnTo>
              </a:path>
            </a:pathLst>
          </a:custGeom>
          <a:ln w="3175">
            <a:solidFill>
              <a:srgbClr val="000000"/>
            </a:solidFill>
          </a:ln>
        </p:spPr>
        <p:txBody>
          <a:bodyPr wrap="square" lIns="0" tIns="0" rIns="0" bIns="0" rtlCol="0"/>
          <a:lstStyle/>
          <a:p>
            <a:endParaRPr/>
          </a:p>
        </p:txBody>
      </p:sp>
      <p:sp>
        <p:nvSpPr>
          <p:cNvPr id="55" name="object 55"/>
          <p:cNvSpPr/>
          <p:nvPr/>
        </p:nvSpPr>
        <p:spPr>
          <a:xfrm>
            <a:off x="7047356" y="9671050"/>
            <a:ext cx="342900" cy="0"/>
          </a:xfrm>
          <a:custGeom>
            <a:avLst/>
            <a:gdLst/>
            <a:ahLst/>
            <a:cxnLst/>
            <a:rect l="l" t="t" r="r" b="b"/>
            <a:pathLst>
              <a:path w="342900">
                <a:moveTo>
                  <a:pt x="0" y="0"/>
                </a:moveTo>
                <a:lnTo>
                  <a:pt x="342899" y="0"/>
                </a:lnTo>
              </a:path>
            </a:pathLst>
          </a:custGeom>
          <a:ln w="3175">
            <a:solidFill>
              <a:srgbClr val="000000"/>
            </a:solidFill>
          </a:ln>
        </p:spPr>
        <p:txBody>
          <a:bodyPr wrap="square" lIns="0" tIns="0" rIns="0" bIns="0" rtlCol="0"/>
          <a:lstStyle/>
          <a:p>
            <a:endParaRPr/>
          </a:p>
        </p:txBody>
      </p:sp>
      <p:sp>
        <p:nvSpPr>
          <p:cNvPr id="56" name="object 56"/>
          <p:cNvSpPr/>
          <p:nvPr/>
        </p:nvSpPr>
        <p:spPr>
          <a:xfrm>
            <a:off x="419100" y="0"/>
            <a:ext cx="0" cy="342900"/>
          </a:xfrm>
          <a:custGeom>
            <a:avLst/>
            <a:gdLst/>
            <a:ahLst/>
            <a:cxnLst/>
            <a:rect l="l" t="t" r="r" b="b"/>
            <a:pathLst>
              <a:path h="342900">
                <a:moveTo>
                  <a:pt x="0" y="342900"/>
                </a:moveTo>
                <a:lnTo>
                  <a:pt x="0" y="0"/>
                </a:lnTo>
              </a:path>
            </a:pathLst>
          </a:custGeom>
          <a:ln w="3175">
            <a:solidFill>
              <a:srgbClr val="000000"/>
            </a:solidFill>
          </a:ln>
        </p:spPr>
        <p:txBody>
          <a:bodyPr wrap="square" lIns="0" tIns="0" rIns="0" bIns="0" rtlCol="0"/>
          <a:lstStyle/>
          <a:p>
            <a:endParaRPr/>
          </a:p>
        </p:txBody>
      </p:sp>
      <p:sp>
        <p:nvSpPr>
          <p:cNvPr id="57" name="object 57"/>
          <p:cNvSpPr/>
          <p:nvPr/>
        </p:nvSpPr>
        <p:spPr>
          <a:xfrm>
            <a:off x="419100" y="9747250"/>
            <a:ext cx="0" cy="342900"/>
          </a:xfrm>
          <a:custGeom>
            <a:avLst/>
            <a:gdLst/>
            <a:ahLst/>
            <a:cxnLst/>
            <a:rect l="l" t="t" r="r" b="b"/>
            <a:pathLst>
              <a:path h="342900">
                <a:moveTo>
                  <a:pt x="0" y="0"/>
                </a:moveTo>
                <a:lnTo>
                  <a:pt x="0" y="342900"/>
                </a:lnTo>
              </a:path>
            </a:pathLst>
          </a:custGeom>
          <a:ln w="3175">
            <a:solidFill>
              <a:srgbClr val="000000"/>
            </a:solidFill>
          </a:ln>
        </p:spPr>
        <p:txBody>
          <a:bodyPr wrap="square" lIns="0" tIns="0" rIns="0" bIns="0" rtlCol="0"/>
          <a:lstStyle/>
          <a:p>
            <a:endParaRPr/>
          </a:p>
        </p:txBody>
      </p:sp>
      <p:sp>
        <p:nvSpPr>
          <p:cNvPr id="58" name="object 58"/>
          <p:cNvSpPr/>
          <p:nvPr/>
        </p:nvSpPr>
        <p:spPr>
          <a:xfrm>
            <a:off x="6971156" y="0"/>
            <a:ext cx="0" cy="342900"/>
          </a:xfrm>
          <a:custGeom>
            <a:avLst/>
            <a:gdLst/>
            <a:ahLst/>
            <a:cxnLst/>
            <a:rect l="l" t="t" r="r" b="b"/>
            <a:pathLst>
              <a:path h="342900">
                <a:moveTo>
                  <a:pt x="0" y="342900"/>
                </a:moveTo>
                <a:lnTo>
                  <a:pt x="0" y="0"/>
                </a:lnTo>
              </a:path>
            </a:pathLst>
          </a:custGeom>
          <a:ln w="3175">
            <a:solidFill>
              <a:srgbClr val="000000"/>
            </a:solidFill>
          </a:ln>
        </p:spPr>
        <p:txBody>
          <a:bodyPr wrap="square" lIns="0" tIns="0" rIns="0" bIns="0" rtlCol="0"/>
          <a:lstStyle/>
          <a:p>
            <a:endParaRPr/>
          </a:p>
        </p:txBody>
      </p:sp>
      <p:sp>
        <p:nvSpPr>
          <p:cNvPr id="59" name="object 59"/>
          <p:cNvSpPr/>
          <p:nvPr/>
        </p:nvSpPr>
        <p:spPr>
          <a:xfrm>
            <a:off x="6971156" y="9747250"/>
            <a:ext cx="0" cy="342900"/>
          </a:xfrm>
          <a:custGeom>
            <a:avLst/>
            <a:gdLst/>
            <a:ahLst/>
            <a:cxnLst/>
            <a:rect l="l" t="t" r="r" b="b"/>
            <a:pathLst>
              <a:path h="342900">
                <a:moveTo>
                  <a:pt x="0" y="0"/>
                </a:moveTo>
                <a:lnTo>
                  <a:pt x="0" y="342900"/>
                </a:lnTo>
              </a:path>
            </a:pathLst>
          </a:custGeom>
          <a:ln w="3175">
            <a:solidFill>
              <a:srgbClr val="000000"/>
            </a:solidFill>
          </a:ln>
        </p:spPr>
        <p:txBody>
          <a:bodyPr wrap="square" lIns="0" tIns="0" rIns="0" bIns="0" rtlCol="0"/>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1111" y="8782596"/>
            <a:ext cx="1759585" cy="149860"/>
          </a:xfrm>
          <a:custGeom>
            <a:avLst/>
            <a:gdLst/>
            <a:ahLst/>
            <a:cxnLst/>
            <a:rect l="l" t="t" r="r" b="b"/>
            <a:pathLst>
              <a:path w="1759585" h="149859">
                <a:moveTo>
                  <a:pt x="0" y="149656"/>
                </a:moveTo>
                <a:lnTo>
                  <a:pt x="1758988" y="149656"/>
                </a:lnTo>
                <a:lnTo>
                  <a:pt x="1758988" y="0"/>
                </a:lnTo>
                <a:lnTo>
                  <a:pt x="0" y="0"/>
                </a:lnTo>
                <a:lnTo>
                  <a:pt x="0" y="149656"/>
                </a:lnTo>
                <a:close/>
              </a:path>
            </a:pathLst>
          </a:custGeom>
          <a:solidFill>
            <a:srgbClr val="1C8AC2"/>
          </a:solidFill>
        </p:spPr>
        <p:txBody>
          <a:bodyPr wrap="square" lIns="0" tIns="0" rIns="0" bIns="0" rtlCol="0"/>
          <a:lstStyle/>
          <a:p>
            <a:endParaRPr/>
          </a:p>
        </p:txBody>
      </p:sp>
      <p:sp>
        <p:nvSpPr>
          <p:cNvPr id="3" name="object 3"/>
          <p:cNvSpPr txBox="1"/>
          <p:nvPr/>
        </p:nvSpPr>
        <p:spPr>
          <a:xfrm>
            <a:off x="2080642" y="8785361"/>
            <a:ext cx="1393190" cy="162560"/>
          </a:xfrm>
          <a:prstGeom prst="rect">
            <a:avLst/>
          </a:prstGeom>
        </p:spPr>
        <p:txBody>
          <a:bodyPr vert="horz" wrap="square" lIns="0" tIns="0" rIns="0" bIns="0" rtlCol="0">
            <a:spAutoFit/>
          </a:bodyPr>
          <a:lstStyle/>
          <a:p>
            <a:pPr marL="12700">
              <a:lnSpc>
                <a:spcPct val="100000"/>
              </a:lnSpc>
            </a:pPr>
            <a:r>
              <a:rPr sz="1050" spc="130" dirty="0">
                <a:solidFill>
                  <a:srgbClr val="1C8AC2"/>
                </a:solidFill>
                <a:latin typeface="宋体"/>
                <a:cs typeface="宋体"/>
              </a:rPr>
              <a:t>POLICY</a:t>
            </a:r>
            <a:r>
              <a:rPr sz="1050" spc="-229" dirty="0">
                <a:solidFill>
                  <a:srgbClr val="1C8AC2"/>
                </a:solidFill>
                <a:latin typeface="宋体"/>
                <a:cs typeface="宋体"/>
              </a:rPr>
              <a:t> </a:t>
            </a:r>
            <a:r>
              <a:rPr sz="1050" spc="195" dirty="0">
                <a:solidFill>
                  <a:srgbClr val="1C8AC2"/>
                </a:solidFill>
                <a:latin typeface="宋体"/>
                <a:cs typeface="宋体"/>
              </a:rPr>
              <a:t>STATEMENT</a:t>
            </a:r>
            <a:endParaRPr sz="1050">
              <a:latin typeface="宋体"/>
              <a:cs typeface="宋体"/>
            </a:endParaRPr>
          </a:p>
        </p:txBody>
      </p:sp>
      <p:sp>
        <p:nvSpPr>
          <p:cNvPr id="4" name="object 4"/>
          <p:cNvSpPr/>
          <p:nvPr/>
        </p:nvSpPr>
        <p:spPr>
          <a:xfrm>
            <a:off x="1155695" y="1328529"/>
            <a:ext cx="297815" cy="297815"/>
          </a:xfrm>
          <a:custGeom>
            <a:avLst/>
            <a:gdLst/>
            <a:ahLst/>
            <a:cxnLst/>
            <a:rect l="l" t="t" r="r" b="b"/>
            <a:pathLst>
              <a:path w="297815" h="297814">
                <a:moveTo>
                  <a:pt x="139459" y="0"/>
                </a:moveTo>
                <a:lnTo>
                  <a:pt x="97685" y="8749"/>
                </a:lnTo>
                <a:lnTo>
                  <a:pt x="61126" y="28367"/>
                </a:lnTo>
                <a:lnTo>
                  <a:pt x="31580" y="57095"/>
                </a:lnTo>
                <a:lnTo>
                  <a:pt x="10843" y="93175"/>
                </a:lnTo>
                <a:lnTo>
                  <a:pt x="710" y="134851"/>
                </a:lnTo>
                <a:lnTo>
                  <a:pt x="0" y="149683"/>
                </a:lnTo>
                <a:lnTo>
                  <a:pt x="780" y="163932"/>
                </a:lnTo>
                <a:lnTo>
                  <a:pt x="10812" y="204111"/>
                </a:lnTo>
                <a:lnTo>
                  <a:pt x="31308" y="239139"/>
                </a:lnTo>
                <a:lnTo>
                  <a:pt x="60884" y="267345"/>
                </a:lnTo>
                <a:lnTo>
                  <a:pt x="98157" y="287057"/>
                </a:lnTo>
                <a:lnTo>
                  <a:pt x="141745" y="296606"/>
                </a:lnTo>
                <a:lnTo>
                  <a:pt x="157439" y="297241"/>
                </a:lnTo>
                <a:lnTo>
                  <a:pt x="171908" y="295711"/>
                </a:lnTo>
                <a:lnTo>
                  <a:pt x="212370" y="283297"/>
                </a:lnTo>
                <a:lnTo>
                  <a:pt x="247000" y="260560"/>
                </a:lnTo>
                <a:lnTo>
                  <a:pt x="273983" y="229316"/>
                </a:lnTo>
                <a:lnTo>
                  <a:pt x="291503" y="191383"/>
                </a:lnTo>
                <a:lnTo>
                  <a:pt x="297693" y="149683"/>
                </a:lnTo>
                <a:lnTo>
                  <a:pt x="297736" y="146769"/>
                </a:lnTo>
                <a:lnTo>
                  <a:pt x="296895" y="132580"/>
                </a:lnTo>
                <a:lnTo>
                  <a:pt x="286725" y="92584"/>
                </a:lnTo>
                <a:lnTo>
                  <a:pt x="266132" y="57734"/>
                </a:lnTo>
                <a:lnTo>
                  <a:pt x="236459" y="29685"/>
                </a:lnTo>
                <a:lnTo>
                  <a:pt x="199050" y="10096"/>
                </a:lnTo>
                <a:lnTo>
                  <a:pt x="155248" y="623"/>
                </a:lnTo>
                <a:lnTo>
                  <a:pt x="139459" y="0"/>
                </a:lnTo>
                <a:close/>
              </a:path>
            </a:pathLst>
          </a:custGeom>
          <a:solidFill>
            <a:srgbClr val="1C8AC2"/>
          </a:solidFill>
        </p:spPr>
        <p:txBody>
          <a:bodyPr wrap="square" lIns="0" tIns="0" rIns="0" bIns="0" rtlCol="0"/>
          <a:lstStyle/>
          <a:p>
            <a:endParaRPr/>
          </a:p>
        </p:txBody>
      </p:sp>
      <p:sp>
        <p:nvSpPr>
          <p:cNvPr id="5" name="object 5"/>
          <p:cNvSpPr/>
          <p:nvPr/>
        </p:nvSpPr>
        <p:spPr>
          <a:xfrm>
            <a:off x="1170566" y="1343707"/>
            <a:ext cx="297815" cy="297815"/>
          </a:xfrm>
          <a:custGeom>
            <a:avLst/>
            <a:gdLst/>
            <a:ahLst/>
            <a:cxnLst/>
            <a:rect l="l" t="t" r="r" b="b"/>
            <a:pathLst>
              <a:path w="297815" h="297814">
                <a:moveTo>
                  <a:pt x="139498" y="0"/>
                </a:moveTo>
                <a:lnTo>
                  <a:pt x="97717" y="8741"/>
                </a:lnTo>
                <a:lnTo>
                  <a:pt x="61150" y="28353"/>
                </a:lnTo>
                <a:lnTo>
                  <a:pt x="31594" y="57076"/>
                </a:lnTo>
                <a:lnTo>
                  <a:pt x="10848" y="93149"/>
                </a:lnTo>
                <a:lnTo>
                  <a:pt x="710" y="134812"/>
                </a:lnTo>
                <a:lnTo>
                  <a:pt x="0" y="149639"/>
                </a:lnTo>
                <a:lnTo>
                  <a:pt x="776" y="163891"/>
                </a:lnTo>
                <a:lnTo>
                  <a:pt x="10801" y="204079"/>
                </a:lnTo>
                <a:lnTo>
                  <a:pt x="31294" y="239112"/>
                </a:lnTo>
                <a:lnTo>
                  <a:pt x="60868" y="267320"/>
                </a:lnTo>
                <a:lnTo>
                  <a:pt x="98138" y="287035"/>
                </a:lnTo>
                <a:lnTo>
                  <a:pt x="141718" y="296584"/>
                </a:lnTo>
                <a:lnTo>
                  <a:pt x="157408" y="297220"/>
                </a:lnTo>
                <a:lnTo>
                  <a:pt x="171878" y="295693"/>
                </a:lnTo>
                <a:lnTo>
                  <a:pt x="212343" y="283288"/>
                </a:lnTo>
                <a:lnTo>
                  <a:pt x="246978" y="260558"/>
                </a:lnTo>
                <a:lnTo>
                  <a:pt x="273965" y="229320"/>
                </a:lnTo>
                <a:lnTo>
                  <a:pt x="291490" y="191388"/>
                </a:lnTo>
                <a:lnTo>
                  <a:pt x="297683" y="149639"/>
                </a:lnTo>
                <a:lnTo>
                  <a:pt x="297724" y="146815"/>
                </a:lnTo>
                <a:lnTo>
                  <a:pt x="296887" y="132623"/>
                </a:lnTo>
                <a:lnTo>
                  <a:pt x="286726" y="92616"/>
                </a:lnTo>
                <a:lnTo>
                  <a:pt x="266139" y="57755"/>
                </a:lnTo>
                <a:lnTo>
                  <a:pt x="236471" y="29697"/>
                </a:lnTo>
                <a:lnTo>
                  <a:pt x="199070" y="10101"/>
                </a:lnTo>
                <a:lnTo>
                  <a:pt x="155281" y="623"/>
                </a:lnTo>
                <a:lnTo>
                  <a:pt x="139498" y="0"/>
                </a:lnTo>
                <a:close/>
              </a:path>
            </a:pathLst>
          </a:custGeom>
          <a:solidFill>
            <a:srgbClr val="6DC06A"/>
          </a:solidFill>
        </p:spPr>
        <p:txBody>
          <a:bodyPr wrap="square" lIns="0" tIns="0" rIns="0" bIns="0" rtlCol="0"/>
          <a:lstStyle/>
          <a:p>
            <a:endParaRPr/>
          </a:p>
        </p:txBody>
      </p:sp>
      <p:sp>
        <p:nvSpPr>
          <p:cNvPr id="6" name="object 6"/>
          <p:cNvSpPr txBox="1"/>
          <p:nvPr/>
        </p:nvSpPr>
        <p:spPr>
          <a:xfrm>
            <a:off x="1564678" y="1389278"/>
            <a:ext cx="735965" cy="191135"/>
          </a:xfrm>
          <a:prstGeom prst="rect">
            <a:avLst/>
          </a:prstGeom>
          <a:solidFill>
            <a:srgbClr val="1C8AC2"/>
          </a:solidFill>
        </p:spPr>
        <p:txBody>
          <a:bodyPr vert="horz" wrap="square" lIns="0" tIns="0" rIns="0" bIns="0" rtlCol="0">
            <a:spAutoFit/>
          </a:bodyPr>
          <a:lstStyle/>
          <a:p>
            <a:pPr marL="56515">
              <a:lnSpc>
                <a:spcPct val="100000"/>
              </a:lnSpc>
            </a:pPr>
            <a:r>
              <a:rPr sz="1200" b="1" i="1" spc="20" dirty="0">
                <a:solidFill>
                  <a:srgbClr val="FFFFFF"/>
                </a:solidFill>
                <a:latin typeface="微软雅黑"/>
                <a:cs typeface="微软雅黑"/>
              </a:rPr>
              <a:t>五个奖项</a:t>
            </a:r>
            <a:endParaRPr sz="1200">
              <a:latin typeface="微软雅黑"/>
              <a:cs typeface="微软雅黑"/>
            </a:endParaRPr>
          </a:p>
        </p:txBody>
      </p:sp>
      <p:sp>
        <p:nvSpPr>
          <p:cNvPr id="7" name="object 7"/>
          <p:cNvSpPr/>
          <p:nvPr/>
        </p:nvSpPr>
        <p:spPr>
          <a:xfrm>
            <a:off x="1263459" y="1982376"/>
            <a:ext cx="43180" cy="51435"/>
          </a:xfrm>
          <a:custGeom>
            <a:avLst/>
            <a:gdLst/>
            <a:ahLst/>
            <a:cxnLst/>
            <a:rect l="l" t="t" r="r" b="b"/>
            <a:pathLst>
              <a:path w="43180" h="51435">
                <a:moveTo>
                  <a:pt x="723" y="51422"/>
                </a:moveTo>
                <a:lnTo>
                  <a:pt x="42811" y="25920"/>
                </a:lnTo>
                <a:lnTo>
                  <a:pt x="0" y="0"/>
                </a:lnTo>
              </a:path>
            </a:pathLst>
          </a:custGeom>
          <a:ln w="12699">
            <a:solidFill>
              <a:srgbClr val="1C8AC2"/>
            </a:solidFill>
          </a:ln>
        </p:spPr>
        <p:txBody>
          <a:bodyPr wrap="square" lIns="0" tIns="0" rIns="0" bIns="0" rtlCol="0"/>
          <a:lstStyle/>
          <a:p>
            <a:endParaRPr/>
          </a:p>
        </p:txBody>
      </p:sp>
      <p:sp>
        <p:nvSpPr>
          <p:cNvPr id="8" name="object 8"/>
          <p:cNvSpPr/>
          <p:nvPr/>
        </p:nvSpPr>
        <p:spPr>
          <a:xfrm>
            <a:off x="1217695" y="1982376"/>
            <a:ext cx="43180" cy="51435"/>
          </a:xfrm>
          <a:custGeom>
            <a:avLst/>
            <a:gdLst/>
            <a:ahLst/>
            <a:cxnLst/>
            <a:rect l="l" t="t" r="r" b="b"/>
            <a:pathLst>
              <a:path w="43180" h="51435">
                <a:moveTo>
                  <a:pt x="723" y="51422"/>
                </a:moveTo>
                <a:lnTo>
                  <a:pt x="42799" y="25920"/>
                </a:lnTo>
                <a:lnTo>
                  <a:pt x="0" y="0"/>
                </a:lnTo>
              </a:path>
            </a:pathLst>
          </a:custGeom>
          <a:ln w="12699">
            <a:solidFill>
              <a:srgbClr val="1C8AC2"/>
            </a:solidFill>
          </a:ln>
        </p:spPr>
        <p:txBody>
          <a:bodyPr wrap="square" lIns="0" tIns="0" rIns="0" bIns="0" rtlCol="0"/>
          <a:lstStyle/>
          <a:p>
            <a:endParaRPr/>
          </a:p>
        </p:txBody>
      </p:sp>
      <p:sp>
        <p:nvSpPr>
          <p:cNvPr id="9" name="object 9"/>
          <p:cNvSpPr/>
          <p:nvPr/>
        </p:nvSpPr>
        <p:spPr>
          <a:xfrm>
            <a:off x="1171930" y="1982376"/>
            <a:ext cx="43180" cy="51435"/>
          </a:xfrm>
          <a:custGeom>
            <a:avLst/>
            <a:gdLst/>
            <a:ahLst/>
            <a:cxnLst/>
            <a:rect l="l" t="t" r="r" b="b"/>
            <a:pathLst>
              <a:path w="43180" h="51435">
                <a:moveTo>
                  <a:pt x="723" y="51422"/>
                </a:moveTo>
                <a:lnTo>
                  <a:pt x="42811" y="25920"/>
                </a:lnTo>
                <a:lnTo>
                  <a:pt x="0" y="0"/>
                </a:lnTo>
              </a:path>
            </a:pathLst>
          </a:custGeom>
          <a:ln w="12699">
            <a:solidFill>
              <a:srgbClr val="1C8AC2"/>
            </a:solidFill>
          </a:ln>
        </p:spPr>
        <p:txBody>
          <a:bodyPr wrap="square" lIns="0" tIns="0" rIns="0" bIns="0" rtlCol="0"/>
          <a:lstStyle/>
          <a:p>
            <a:endParaRPr/>
          </a:p>
        </p:txBody>
      </p:sp>
      <p:sp>
        <p:nvSpPr>
          <p:cNvPr id="10" name="object 10"/>
          <p:cNvSpPr/>
          <p:nvPr/>
        </p:nvSpPr>
        <p:spPr>
          <a:xfrm>
            <a:off x="1263459" y="2400434"/>
            <a:ext cx="43180" cy="51435"/>
          </a:xfrm>
          <a:custGeom>
            <a:avLst/>
            <a:gdLst/>
            <a:ahLst/>
            <a:cxnLst/>
            <a:rect l="l" t="t" r="r" b="b"/>
            <a:pathLst>
              <a:path w="43180" h="51435">
                <a:moveTo>
                  <a:pt x="723" y="51422"/>
                </a:moveTo>
                <a:lnTo>
                  <a:pt x="42811" y="25920"/>
                </a:lnTo>
                <a:lnTo>
                  <a:pt x="0" y="0"/>
                </a:lnTo>
              </a:path>
            </a:pathLst>
          </a:custGeom>
          <a:ln w="12699">
            <a:solidFill>
              <a:srgbClr val="1C8AC2"/>
            </a:solidFill>
          </a:ln>
        </p:spPr>
        <p:txBody>
          <a:bodyPr wrap="square" lIns="0" tIns="0" rIns="0" bIns="0" rtlCol="0"/>
          <a:lstStyle/>
          <a:p>
            <a:endParaRPr/>
          </a:p>
        </p:txBody>
      </p:sp>
      <p:sp>
        <p:nvSpPr>
          <p:cNvPr id="11" name="object 11"/>
          <p:cNvSpPr/>
          <p:nvPr/>
        </p:nvSpPr>
        <p:spPr>
          <a:xfrm>
            <a:off x="1217695" y="2400434"/>
            <a:ext cx="43180" cy="51435"/>
          </a:xfrm>
          <a:custGeom>
            <a:avLst/>
            <a:gdLst/>
            <a:ahLst/>
            <a:cxnLst/>
            <a:rect l="l" t="t" r="r" b="b"/>
            <a:pathLst>
              <a:path w="43180" h="51435">
                <a:moveTo>
                  <a:pt x="723" y="51422"/>
                </a:moveTo>
                <a:lnTo>
                  <a:pt x="42799" y="25920"/>
                </a:lnTo>
                <a:lnTo>
                  <a:pt x="0" y="0"/>
                </a:lnTo>
              </a:path>
            </a:pathLst>
          </a:custGeom>
          <a:ln w="12699">
            <a:solidFill>
              <a:srgbClr val="1C8AC2"/>
            </a:solidFill>
          </a:ln>
        </p:spPr>
        <p:txBody>
          <a:bodyPr wrap="square" lIns="0" tIns="0" rIns="0" bIns="0" rtlCol="0"/>
          <a:lstStyle/>
          <a:p>
            <a:endParaRPr/>
          </a:p>
        </p:txBody>
      </p:sp>
      <p:sp>
        <p:nvSpPr>
          <p:cNvPr id="12" name="object 12"/>
          <p:cNvSpPr/>
          <p:nvPr/>
        </p:nvSpPr>
        <p:spPr>
          <a:xfrm>
            <a:off x="1171930" y="2400434"/>
            <a:ext cx="43180" cy="51435"/>
          </a:xfrm>
          <a:custGeom>
            <a:avLst/>
            <a:gdLst/>
            <a:ahLst/>
            <a:cxnLst/>
            <a:rect l="l" t="t" r="r" b="b"/>
            <a:pathLst>
              <a:path w="43180" h="51435">
                <a:moveTo>
                  <a:pt x="723" y="51422"/>
                </a:moveTo>
                <a:lnTo>
                  <a:pt x="42811" y="25920"/>
                </a:lnTo>
                <a:lnTo>
                  <a:pt x="0" y="0"/>
                </a:lnTo>
              </a:path>
            </a:pathLst>
          </a:custGeom>
          <a:ln w="12699">
            <a:solidFill>
              <a:srgbClr val="1C8AC2"/>
            </a:solidFill>
          </a:ln>
        </p:spPr>
        <p:txBody>
          <a:bodyPr wrap="square" lIns="0" tIns="0" rIns="0" bIns="0" rtlCol="0"/>
          <a:lstStyle/>
          <a:p>
            <a:endParaRPr/>
          </a:p>
        </p:txBody>
      </p:sp>
      <p:sp>
        <p:nvSpPr>
          <p:cNvPr id="13" name="object 13"/>
          <p:cNvSpPr/>
          <p:nvPr/>
        </p:nvSpPr>
        <p:spPr>
          <a:xfrm>
            <a:off x="1263459" y="2813184"/>
            <a:ext cx="43180" cy="51435"/>
          </a:xfrm>
          <a:custGeom>
            <a:avLst/>
            <a:gdLst/>
            <a:ahLst/>
            <a:cxnLst/>
            <a:rect l="l" t="t" r="r" b="b"/>
            <a:pathLst>
              <a:path w="43180" h="51435">
                <a:moveTo>
                  <a:pt x="723" y="51422"/>
                </a:moveTo>
                <a:lnTo>
                  <a:pt x="42811" y="25920"/>
                </a:lnTo>
                <a:lnTo>
                  <a:pt x="0" y="0"/>
                </a:lnTo>
              </a:path>
            </a:pathLst>
          </a:custGeom>
          <a:ln w="12699">
            <a:solidFill>
              <a:srgbClr val="1C8AC2"/>
            </a:solidFill>
          </a:ln>
        </p:spPr>
        <p:txBody>
          <a:bodyPr wrap="square" lIns="0" tIns="0" rIns="0" bIns="0" rtlCol="0"/>
          <a:lstStyle/>
          <a:p>
            <a:endParaRPr/>
          </a:p>
        </p:txBody>
      </p:sp>
      <p:sp>
        <p:nvSpPr>
          <p:cNvPr id="14" name="object 14"/>
          <p:cNvSpPr/>
          <p:nvPr/>
        </p:nvSpPr>
        <p:spPr>
          <a:xfrm>
            <a:off x="1217695" y="2813184"/>
            <a:ext cx="43180" cy="51435"/>
          </a:xfrm>
          <a:custGeom>
            <a:avLst/>
            <a:gdLst/>
            <a:ahLst/>
            <a:cxnLst/>
            <a:rect l="l" t="t" r="r" b="b"/>
            <a:pathLst>
              <a:path w="43180" h="51435">
                <a:moveTo>
                  <a:pt x="723" y="51422"/>
                </a:moveTo>
                <a:lnTo>
                  <a:pt x="42799" y="25920"/>
                </a:lnTo>
                <a:lnTo>
                  <a:pt x="0" y="0"/>
                </a:lnTo>
              </a:path>
            </a:pathLst>
          </a:custGeom>
          <a:ln w="12699">
            <a:solidFill>
              <a:srgbClr val="1C8AC2"/>
            </a:solidFill>
          </a:ln>
        </p:spPr>
        <p:txBody>
          <a:bodyPr wrap="square" lIns="0" tIns="0" rIns="0" bIns="0" rtlCol="0"/>
          <a:lstStyle/>
          <a:p>
            <a:endParaRPr/>
          </a:p>
        </p:txBody>
      </p:sp>
      <p:sp>
        <p:nvSpPr>
          <p:cNvPr id="15" name="object 15"/>
          <p:cNvSpPr/>
          <p:nvPr/>
        </p:nvSpPr>
        <p:spPr>
          <a:xfrm>
            <a:off x="1171930" y="2813184"/>
            <a:ext cx="43180" cy="51435"/>
          </a:xfrm>
          <a:custGeom>
            <a:avLst/>
            <a:gdLst/>
            <a:ahLst/>
            <a:cxnLst/>
            <a:rect l="l" t="t" r="r" b="b"/>
            <a:pathLst>
              <a:path w="43180" h="51435">
                <a:moveTo>
                  <a:pt x="723" y="51422"/>
                </a:moveTo>
                <a:lnTo>
                  <a:pt x="42811" y="25920"/>
                </a:lnTo>
                <a:lnTo>
                  <a:pt x="0" y="0"/>
                </a:lnTo>
              </a:path>
            </a:pathLst>
          </a:custGeom>
          <a:ln w="12699">
            <a:solidFill>
              <a:srgbClr val="1C8AC2"/>
            </a:solidFill>
          </a:ln>
        </p:spPr>
        <p:txBody>
          <a:bodyPr wrap="square" lIns="0" tIns="0" rIns="0" bIns="0" rtlCol="0"/>
          <a:lstStyle/>
          <a:p>
            <a:endParaRPr/>
          </a:p>
        </p:txBody>
      </p:sp>
      <p:sp>
        <p:nvSpPr>
          <p:cNvPr id="16" name="object 16"/>
          <p:cNvSpPr/>
          <p:nvPr/>
        </p:nvSpPr>
        <p:spPr>
          <a:xfrm>
            <a:off x="1263459" y="4017476"/>
            <a:ext cx="43180" cy="51435"/>
          </a:xfrm>
          <a:custGeom>
            <a:avLst/>
            <a:gdLst/>
            <a:ahLst/>
            <a:cxnLst/>
            <a:rect l="l" t="t" r="r" b="b"/>
            <a:pathLst>
              <a:path w="43180" h="51435">
                <a:moveTo>
                  <a:pt x="723" y="51422"/>
                </a:moveTo>
                <a:lnTo>
                  <a:pt x="42811" y="25920"/>
                </a:lnTo>
                <a:lnTo>
                  <a:pt x="0" y="0"/>
                </a:lnTo>
              </a:path>
            </a:pathLst>
          </a:custGeom>
          <a:ln w="12699">
            <a:solidFill>
              <a:srgbClr val="1C8AC2"/>
            </a:solidFill>
          </a:ln>
        </p:spPr>
        <p:txBody>
          <a:bodyPr wrap="square" lIns="0" tIns="0" rIns="0" bIns="0" rtlCol="0"/>
          <a:lstStyle/>
          <a:p>
            <a:endParaRPr/>
          </a:p>
        </p:txBody>
      </p:sp>
      <p:sp>
        <p:nvSpPr>
          <p:cNvPr id="17" name="object 17"/>
          <p:cNvSpPr/>
          <p:nvPr/>
        </p:nvSpPr>
        <p:spPr>
          <a:xfrm>
            <a:off x="1217695" y="4017476"/>
            <a:ext cx="43180" cy="51435"/>
          </a:xfrm>
          <a:custGeom>
            <a:avLst/>
            <a:gdLst/>
            <a:ahLst/>
            <a:cxnLst/>
            <a:rect l="l" t="t" r="r" b="b"/>
            <a:pathLst>
              <a:path w="43180" h="51435">
                <a:moveTo>
                  <a:pt x="723" y="51422"/>
                </a:moveTo>
                <a:lnTo>
                  <a:pt x="42799" y="25920"/>
                </a:lnTo>
                <a:lnTo>
                  <a:pt x="0" y="0"/>
                </a:lnTo>
              </a:path>
            </a:pathLst>
          </a:custGeom>
          <a:ln w="12699">
            <a:solidFill>
              <a:srgbClr val="1C8AC2"/>
            </a:solidFill>
          </a:ln>
        </p:spPr>
        <p:txBody>
          <a:bodyPr wrap="square" lIns="0" tIns="0" rIns="0" bIns="0" rtlCol="0"/>
          <a:lstStyle/>
          <a:p>
            <a:endParaRPr/>
          </a:p>
        </p:txBody>
      </p:sp>
      <p:sp>
        <p:nvSpPr>
          <p:cNvPr id="18" name="object 18"/>
          <p:cNvSpPr/>
          <p:nvPr/>
        </p:nvSpPr>
        <p:spPr>
          <a:xfrm>
            <a:off x="1171930" y="4017476"/>
            <a:ext cx="43180" cy="51435"/>
          </a:xfrm>
          <a:custGeom>
            <a:avLst/>
            <a:gdLst/>
            <a:ahLst/>
            <a:cxnLst/>
            <a:rect l="l" t="t" r="r" b="b"/>
            <a:pathLst>
              <a:path w="43180" h="51435">
                <a:moveTo>
                  <a:pt x="723" y="51422"/>
                </a:moveTo>
                <a:lnTo>
                  <a:pt x="42811" y="25920"/>
                </a:lnTo>
                <a:lnTo>
                  <a:pt x="0" y="0"/>
                </a:lnTo>
              </a:path>
            </a:pathLst>
          </a:custGeom>
          <a:ln w="12699">
            <a:solidFill>
              <a:srgbClr val="1C8AC2"/>
            </a:solidFill>
          </a:ln>
        </p:spPr>
        <p:txBody>
          <a:bodyPr wrap="square" lIns="0" tIns="0" rIns="0" bIns="0" rtlCol="0"/>
          <a:lstStyle/>
          <a:p>
            <a:endParaRPr/>
          </a:p>
        </p:txBody>
      </p:sp>
      <p:sp>
        <p:nvSpPr>
          <p:cNvPr id="19" name="object 19"/>
          <p:cNvSpPr txBox="1"/>
          <p:nvPr/>
        </p:nvSpPr>
        <p:spPr>
          <a:xfrm>
            <a:off x="1143707" y="1942449"/>
            <a:ext cx="5311140" cy="2416175"/>
          </a:xfrm>
          <a:prstGeom prst="rect">
            <a:avLst/>
          </a:prstGeom>
        </p:spPr>
        <p:txBody>
          <a:bodyPr vert="horz" wrap="square" lIns="0" tIns="0" rIns="0" bIns="0" rtlCol="0">
            <a:spAutoFit/>
          </a:bodyPr>
          <a:lstStyle/>
          <a:p>
            <a:pPr marL="279400">
              <a:lnSpc>
                <a:spcPct val="100000"/>
              </a:lnSpc>
            </a:pPr>
            <a:r>
              <a:rPr sz="1000" dirty="0">
                <a:solidFill>
                  <a:srgbClr val="231F20"/>
                </a:solidFill>
                <a:latin typeface="微软雅黑"/>
                <a:cs typeface="微软雅黑"/>
              </a:rPr>
              <a:t>一是达到前10名高精尖名录企业标准的评定为“卓越贡献奖”，给予企业2000万元奖励；</a:t>
            </a:r>
            <a:endParaRPr sz="1000">
              <a:latin typeface="微软雅黑"/>
              <a:cs typeface="微软雅黑"/>
            </a:endParaRPr>
          </a:p>
          <a:p>
            <a:pPr marL="279400" marR="20955">
              <a:lnSpc>
                <a:spcPct val="270800"/>
              </a:lnSpc>
              <a:spcBef>
                <a:spcPts val="40"/>
              </a:spcBef>
            </a:pPr>
            <a:r>
              <a:rPr sz="1000" dirty="0">
                <a:solidFill>
                  <a:srgbClr val="231F20"/>
                </a:solidFill>
                <a:latin typeface="微软雅黑"/>
                <a:cs typeface="微软雅黑"/>
              </a:rPr>
              <a:t>二是达到11-20名企业标准的评定为“突出贡献奖”，给予企业1000万元奖励； 三是达到21-30名企业标准的评定为“高成长性奖”，给予企业500万元奖励；</a:t>
            </a:r>
            <a:endParaRPr sz="1000">
              <a:latin typeface="微软雅黑"/>
              <a:cs typeface="微软雅黑"/>
            </a:endParaRPr>
          </a:p>
          <a:p>
            <a:pPr>
              <a:lnSpc>
                <a:spcPct val="100000"/>
              </a:lnSpc>
            </a:pPr>
            <a:endParaRPr sz="1000">
              <a:latin typeface="Times New Roman"/>
              <a:cs typeface="Times New Roman"/>
            </a:endParaRPr>
          </a:p>
          <a:p>
            <a:pPr marL="12700" marR="20955" indent="266700">
              <a:lnSpc>
                <a:spcPct val="150000"/>
              </a:lnSpc>
              <a:spcBef>
                <a:spcPts val="790"/>
              </a:spcBef>
            </a:pPr>
            <a:r>
              <a:rPr sz="1000" spc="10" dirty="0">
                <a:solidFill>
                  <a:srgbClr val="231F20"/>
                </a:solidFill>
                <a:latin typeface="微软雅黑"/>
                <a:cs typeface="微软雅黑"/>
              </a:rPr>
              <a:t>四是对本办法出台后引入符合扶持标准企业的项目引荐签约中介机构，按其引入企业获奖 </a:t>
            </a:r>
            <a:r>
              <a:rPr sz="1000" dirty="0">
                <a:solidFill>
                  <a:srgbClr val="231F20"/>
                </a:solidFill>
                <a:latin typeface="微软雅黑"/>
                <a:cs typeface="微软雅黑"/>
              </a:rPr>
              <a:t>额度的5%进行一次性招商奖励；</a:t>
            </a:r>
            <a:endParaRPr sz="1000">
              <a:latin typeface="微软雅黑"/>
              <a:cs typeface="微软雅黑"/>
            </a:endParaRPr>
          </a:p>
          <a:p>
            <a:pPr>
              <a:lnSpc>
                <a:spcPct val="100000"/>
              </a:lnSpc>
            </a:pPr>
            <a:endParaRPr sz="1000">
              <a:latin typeface="Times New Roman"/>
              <a:cs typeface="Times New Roman"/>
            </a:endParaRPr>
          </a:p>
          <a:p>
            <a:pPr>
              <a:lnSpc>
                <a:spcPct val="100000"/>
              </a:lnSpc>
              <a:spcBef>
                <a:spcPts val="15"/>
              </a:spcBef>
            </a:pPr>
            <a:endParaRPr sz="850">
              <a:latin typeface="Times New Roman"/>
              <a:cs typeface="Times New Roman"/>
            </a:endParaRPr>
          </a:p>
          <a:p>
            <a:pPr marL="12700" marR="26034" indent="266700">
              <a:lnSpc>
                <a:spcPct val="150000"/>
              </a:lnSpc>
            </a:pPr>
            <a:r>
              <a:rPr sz="1000" spc="5" dirty="0">
                <a:solidFill>
                  <a:srgbClr val="231F20"/>
                </a:solidFill>
                <a:latin typeface="微软雅黑"/>
                <a:cs typeface="微软雅黑"/>
              </a:rPr>
              <a:t>五是对于特别重大的项目，按照“一企一策、一事一议”的原则，由区促进产业发展领导 </a:t>
            </a:r>
            <a:r>
              <a:rPr sz="1000" dirty="0">
                <a:solidFill>
                  <a:srgbClr val="231F20"/>
                </a:solidFill>
                <a:latin typeface="微软雅黑"/>
                <a:cs typeface="微软雅黑"/>
              </a:rPr>
              <a:t>小组研究确定具体扶持政策。</a:t>
            </a:r>
            <a:endParaRPr sz="1000">
              <a:latin typeface="微软雅黑"/>
              <a:cs typeface="微软雅黑"/>
            </a:endParaRPr>
          </a:p>
        </p:txBody>
      </p:sp>
      <p:sp>
        <p:nvSpPr>
          <p:cNvPr id="20" name="object 20"/>
          <p:cNvSpPr/>
          <p:nvPr/>
        </p:nvSpPr>
        <p:spPr>
          <a:xfrm>
            <a:off x="1263459" y="3288094"/>
            <a:ext cx="43180" cy="51435"/>
          </a:xfrm>
          <a:custGeom>
            <a:avLst/>
            <a:gdLst/>
            <a:ahLst/>
            <a:cxnLst/>
            <a:rect l="l" t="t" r="r" b="b"/>
            <a:pathLst>
              <a:path w="43180" h="51435">
                <a:moveTo>
                  <a:pt x="723" y="51396"/>
                </a:moveTo>
                <a:lnTo>
                  <a:pt x="42811" y="25920"/>
                </a:lnTo>
                <a:lnTo>
                  <a:pt x="0" y="0"/>
                </a:lnTo>
              </a:path>
            </a:pathLst>
          </a:custGeom>
          <a:ln w="12700">
            <a:solidFill>
              <a:srgbClr val="1C8AC2"/>
            </a:solidFill>
          </a:ln>
        </p:spPr>
        <p:txBody>
          <a:bodyPr wrap="square" lIns="0" tIns="0" rIns="0" bIns="0" rtlCol="0"/>
          <a:lstStyle/>
          <a:p>
            <a:endParaRPr/>
          </a:p>
        </p:txBody>
      </p:sp>
      <p:sp>
        <p:nvSpPr>
          <p:cNvPr id="21" name="object 21"/>
          <p:cNvSpPr/>
          <p:nvPr/>
        </p:nvSpPr>
        <p:spPr>
          <a:xfrm>
            <a:off x="1217695" y="3288094"/>
            <a:ext cx="43180" cy="51435"/>
          </a:xfrm>
          <a:custGeom>
            <a:avLst/>
            <a:gdLst/>
            <a:ahLst/>
            <a:cxnLst/>
            <a:rect l="l" t="t" r="r" b="b"/>
            <a:pathLst>
              <a:path w="43180" h="51435">
                <a:moveTo>
                  <a:pt x="723" y="51396"/>
                </a:moveTo>
                <a:lnTo>
                  <a:pt x="42799" y="25920"/>
                </a:lnTo>
                <a:lnTo>
                  <a:pt x="0" y="0"/>
                </a:lnTo>
              </a:path>
            </a:pathLst>
          </a:custGeom>
          <a:ln w="12700">
            <a:solidFill>
              <a:srgbClr val="1C8AC2"/>
            </a:solidFill>
          </a:ln>
        </p:spPr>
        <p:txBody>
          <a:bodyPr wrap="square" lIns="0" tIns="0" rIns="0" bIns="0" rtlCol="0"/>
          <a:lstStyle/>
          <a:p>
            <a:endParaRPr/>
          </a:p>
        </p:txBody>
      </p:sp>
      <p:sp>
        <p:nvSpPr>
          <p:cNvPr id="22" name="object 22"/>
          <p:cNvSpPr/>
          <p:nvPr/>
        </p:nvSpPr>
        <p:spPr>
          <a:xfrm>
            <a:off x="1171930" y="3288094"/>
            <a:ext cx="43180" cy="51435"/>
          </a:xfrm>
          <a:custGeom>
            <a:avLst/>
            <a:gdLst/>
            <a:ahLst/>
            <a:cxnLst/>
            <a:rect l="l" t="t" r="r" b="b"/>
            <a:pathLst>
              <a:path w="43180" h="51435">
                <a:moveTo>
                  <a:pt x="723" y="51396"/>
                </a:moveTo>
                <a:lnTo>
                  <a:pt x="42811" y="25920"/>
                </a:lnTo>
                <a:lnTo>
                  <a:pt x="0" y="0"/>
                </a:lnTo>
              </a:path>
            </a:pathLst>
          </a:custGeom>
          <a:ln w="12700">
            <a:solidFill>
              <a:srgbClr val="1C8AC2"/>
            </a:solidFill>
          </a:ln>
        </p:spPr>
        <p:txBody>
          <a:bodyPr wrap="square" lIns="0" tIns="0" rIns="0" bIns="0" rtlCol="0"/>
          <a:lstStyle/>
          <a:p>
            <a:endParaRPr/>
          </a:p>
        </p:txBody>
      </p:sp>
      <p:sp>
        <p:nvSpPr>
          <p:cNvPr id="23" name="object 23"/>
          <p:cNvSpPr/>
          <p:nvPr/>
        </p:nvSpPr>
        <p:spPr>
          <a:xfrm>
            <a:off x="0" y="419100"/>
            <a:ext cx="342900" cy="0"/>
          </a:xfrm>
          <a:custGeom>
            <a:avLst/>
            <a:gdLst/>
            <a:ahLst/>
            <a:cxnLst/>
            <a:rect l="l" t="t" r="r" b="b"/>
            <a:pathLst>
              <a:path w="342900">
                <a:moveTo>
                  <a:pt x="342900" y="0"/>
                </a:moveTo>
                <a:lnTo>
                  <a:pt x="0" y="0"/>
                </a:lnTo>
              </a:path>
            </a:pathLst>
          </a:custGeom>
          <a:ln w="3175">
            <a:solidFill>
              <a:srgbClr val="000000"/>
            </a:solidFill>
          </a:ln>
        </p:spPr>
        <p:txBody>
          <a:bodyPr wrap="square" lIns="0" tIns="0" rIns="0" bIns="0" rtlCol="0"/>
          <a:lstStyle/>
          <a:p>
            <a:endParaRPr/>
          </a:p>
        </p:txBody>
      </p:sp>
      <p:sp>
        <p:nvSpPr>
          <p:cNvPr id="24" name="object 24"/>
          <p:cNvSpPr/>
          <p:nvPr/>
        </p:nvSpPr>
        <p:spPr>
          <a:xfrm>
            <a:off x="7047356" y="419100"/>
            <a:ext cx="342900" cy="0"/>
          </a:xfrm>
          <a:custGeom>
            <a:avLst/>
            <a:gdLst/>
            <a:ahLst/>
            <a:cxnLst/>
            <a:rect l="l" t="t" r="r" b="b"/>
            <a:pathLst>
              <a:path w="342900">
                <a:moveTo>
                  <a:pt x="0" y="0"/>
                </a:moveTo>
                <a:lnTo>
                  <a:pt x="342899" y="0"/>
                </a:lnTo>
              </a:path>
            </a:pathLst>
          </a:custGeom>
          <a:ln w="3175">
            <a:solidFill>
              <a:srgbClr val="000000"/>
            </a:solidFill>
          </a:ln>
        </p:spPr>
        <p:txBody>
          <a:bodyPr wrap="square" lIns="0" tIns="0" rIns="0" bIns="0" rtlCol="0"/>
          <a:lstStyle/>
          <a:p>
            <a:endParaRPr/>
          </a:p>
        </p:txBody>
      </p:sp>
      <p:sp>
        <p:nvSpPr>
          <p:cNvPr id="25" name="object 25"/>
          <p:cNvSpPr/>
          <p:nvPr/>
        </p:nvSpPr>
        <p:spPr>
          <a:xfrm>
            <a:off x="0" y="9671050"/>
            <a:ext cx="342900" cy="0"/>
          </a:xfrm>
          <a:custGeom>
            <a:avLst/>
            <a:gdLst/>
            <a:ahLst/>
            <a:cxnLst/>
            <a:rect l="l" t="t" r="r" b="b"/>
            <a:pathLst>
              <a:path w="342900">
                <a:moveTo>
                  <a:pt x="342900" y="0"/>
                </a:moveTo>
                <a:lnTo>
                  <a:pt x="0" y="0"/>
                </a:lnTo>
              </a:path>
            </a:pathLst>
          </a:custGeom>
          <a:ln w="3175">
            <a:solidFill>
              <a:srgbClr val="000000"/>
            </a:solidFill>
          </a:ln>
        </p:spPr>
        <p:txBody>
          <a:bodyPr wrap="square" lIns="0" tIns="0" rIns="0" bIns="0" rtlCol="0"/>
          <a:lstStyle/>
          <a:p>
            <a:endParaRPr/>
          </a:p>
        </p:txBody>
      </p:sp>
      <p:sp>
        <p:nvSpPr>
          <p:cNvPr id="26" name="object 26"/>
          <p:cNvSpPr/>
          <p:nvPr/>
        </p:nvSpPr>
        <p:spPr>
          <a:xfrm>
            <a:off x="7047356" y="9671050"/>
            <a:ext cx="342900" cy="0"/>
          </a:xfrm>
          <a:custGeom>
            <a:avLst/>
            <a:gdLst/>
            <a:ahLst/>
            <a:cxnLst/>
            <a:rect l="l" t="t" r="r" b="b"/>
            <a:pathLst>
              <a:path w="342900">
                <a:moveTo>
                  <a:pt x="0" y="0"/>
                </a:moveTo>
                <a:lnTo>
                  <a:pt x="342899" y="0"/>
                </a:lnTo>
              </a:path>
            </a:pathLst>
          </a:custGeom>
          <a:ln w="3175">
            <a:solidFill>
              <a:srgbClr val="000000"/>
            </a:solidFill>
          </a:ln>
        </p:spPr>
        <p:txBody>
          <a:bodyPr wrap="square" lIns="0" tIns="0" rIns="0" bIns="0" rtlCol="0"/>
          <a:lstStyle/>
          <a:p>
            <a:endParaRPr/>
          </a:p>
        </p:txBody>
      </p:sp>
      <p:sp>
        <p:nvSpPr>
          <p:cNvPr id="27" name="object 27"/>
          <p:cNvSpPr/>
          <p:nvPr/>
        </p:nvSpPr>
        <p:spPr>
          <a:xfrm>
            <a:off x="419100" y="0"/>
            <a:ext cx="0" cy="342900"/>
          </a:xfrm>
          <a:custGeom>
            <a:avLst/>
            <a:gdLst/>
            <a:ahLst/>
            <a:cxnLst/>
            <a:rect l="l" t="t" r="r" b="b"/>
            <a:pathLst>
              <a:path h="342900">
                <a:moveTo>
                  <a:pt x="0" y="342900"/>
                </a:moveTo>
                <a:lnTo>
                  <a:pt x="0" y="0"/>
                </a:lnTo>
              </a:path>
            </a:pathLst>
          </a:custGeom>
          <a:ln w="3175">
            <a:solidFill>
              <a:srgbClr val="000000"/>
            </a:solidFill>
          </a:ln>
        </p:spPr>
        <p:txBody>
          <a:bodyPr wrap="square" lIns="0" tIns="0" rIns="0" bIns="0" rtlCol="0"/>
          <a:lstStyle/>
          <a:p>
            <a:endParaRPr/>
          </a:p>
        </p:txBody>
      </p:sp>
      <p:sp>
        <p:nvSpPr>
          <p:cNvPr id="28" name="object 28"/>
          <p:cNvSpPr/>
          <p:nvPr/>
        </p:nvSpPr>
        <p:spPr>
          <a:xfrm>
            <a:off x="419100" y="9747250"/>
            <a:ext cx="0" cy="342900"/>
          </a:xfrm>
          <a:custGeom>
            <a:avLst/>
            <a:gdLst/>
            <a:ahLst/>
            <a:cxnLst/>
            <a:rect l="l" t="t" r="r" b="b"/>
            <a:pathLst>
              <a:path h="342900">
                <a:moveTo>
                  <a:pt x="0" y="0"/>
                </a:moveTo>
                <a:lnTo>
                  <a:pt x="0" y="342900"/>
                </a:lnTo>
              </a:path>
            </a:pathLst>
          </a:custGeom>
          <a:ln w="3175">
            <a:solidFill>
              <a:srgbClr val="000000"/>
            </a:solidFill>
          </a:ln>
        </p:spPr>
        <p:txBody>
          <a:bodyPr wrap="square" lIns="0" tIns="0" rIns="0" bIns="0" rtlCol="0"/>
          <a:lstStyle/>
          <a:p>
            <a:endParaRPr/>
          </a:p>
        </p:txBody>
      </p:sp>
      <p:sp>
        <p:nvSpPr>
          <p:cNvPr id="29" name="object 29"/>
          <p:cNvSpPr/>
          <p:nvPr/>
        </p:nvSpPr>
        <p:spPr>
          <a:xfrm>
            <a:off x="6971156" y="0"/>
            <a:ext cx="0" cy="342900"/>
          </a:xfrm>
          <a:custGeom>
            <a:avLst/>
            <a:gdLst/>
            <a:ahLst/>
            <a:cxnLst/>
            <a:rect l="l" t="t" r="r" b="b"/>
            <a:pathLst>
              <a:path h="342900">
                <a:moveTo>
                  <a:pt x="0" y="342900"/>
                </a:moveTo>
                <a:lnTo>
                  <a:pt x="0" y="0"/>
                </a:lnTo>
              </a:path>
            </a:pathLst>
          </a:custGeom>
          <a:ln w="3175">
            <a:solidFill>
              <a:srgbClr val="000000"/>
            </a:solidFill>
          </a:ln>
        </p:spPr>
        <p:txBody>
          <a:bodyPr wrap="square" lIns="0" tIns="0" rIns="0" bIns="0" rtlCol="0"/>
          <a:lstStyle/>
          <a:p>
            <a:endParaRPr/>
          </a:p>
        </p:txBody>
      </p:sp>
      <p:sp>
        <p:nvSpPr>
          <p:cNvPr id="30" name="object 30"/>
          <p:cNvSpPr/>
          <p:nvPr/>
        </p:nvSpPr>
        <p:spPr>
          <a:xfrm>
            <a:off x="6971156" y="9747250"/>
            <a:ext cx="0" cy="342900"/>
          </a:xfrm>
          <a:custGeom>
            <a:avLst/>
            <a:gdLst/>
            <a:ahLst/>
            <a:cxnLst/>
            <a:rect l="l" t="t" r="r" b="b"/>
            <a:pathLst>
              <a:path h="342900">
                <a:moveTo>
                  <a:pt x="0" y="0"/>
                </a:moveTo>
                <a:lnTo>
                  <a:pt x="0" y="342900"/>
                </a:lnTo>
              </a:path>
            </a:pathLst>
          </a:custGeom>
          <a:ln w="3175">
            <a:solidFill>
              <a:srgbClr val="000000"/>
            </a:solidFill>
          </a:ln>
        </p:spPr>
        <p:txBody>
          <a:bodyPr wrap="square" lIns="0" tIns="0" rIns="0" bIns="0" rtlCol="0"/>
          <a:lstStyle/>
          <a:p>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124</Words>
  <Application>Microsoft Office PowerPoint</Application>
  <PresentationFormat>自定义</PresentationFormat>
  <Paragraphs>26</Paragraphs>
  <Slides>2</Slides>
  <Notes>0</Notes>
  <HiddenSlides>0</HiddenSlides>
  <MMClips>0</MMClips>
  <ScaleCrop>false</ScaleCrop>
  <HeadingPairs>
    <vt:vector size="4" baseType="variant">
      <vt:variant>
        <vt:lpstr>主题</vt:lpstr>
      </vt:variant>
      <vt:variant>
        <vt:i4>1</vt:i4>
      </vt:variant>
      <vt:variant>
        <vt:lpstr>幻灯片标题</vt:lpstr>
      </vt:variant>
      <vt:variant>
        <vt:i4>2</vt:i4>
      </vt:variant>
    </vt:vector>
  </HeadingPairs>
  <TitlesOfParts>
    <vt:vector size="3" baseType="lpstr">
      <vt:lpstr>Office Theme</vt:lpstr>
      <vt:lpstr>幻灯片 1</vt:lpstr>
      <vt:lpstr>幻灯片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政策解读 新</dc:title>
  <dc:creator>Administrator</dc:creator>
  <cp:lastModifiedBy>Administrator</cp:lastModifiedBy>
  <cp:revision>1</cp:revision>
  <dcterms:created xsi:type="dcterms:W3CDTF">2019-04-22T09:17:06Z</dcterms:created>
  <dcterms:modified xsi:type="dcterms:W3CDTF">2019-04-22T10:15:45Z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2018-11-19T00:00:00Z</vt:filetime>
  </property>
  <property fmtid="{D5CDD505-2E9C-101B-9397-08002B2CF9AE}" pid="3" name="Creator">
    <vt:lpwstr>Adobe Illustrator CS6 (Windows)</vt:lpwstr>
  </property>
  <property fmtid="{D5CDD505-2E9C-101B-9397-08002B2CF9AE}" pid="4" name="LastSaved">
    <vt:filetime>2019-04-22T00:00:00Z</vt:filetime>
  </property>
</Properties>
</file>