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3"/>
    <p:sldId id="273" r:id="rId4"/>
  </p:sldIdLst>
  <p:sldSz cx="7391400" cy="10090150"/>
  <p:notesSz cx="7391400" cy="1009015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00062" y="2938970"/>
            <a:ext cx="5667375" cy="19909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000125" y="5309108"/>
            <a:ext cx="4667249" cy="23701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33375" y="2180526"/>
            <a:ext cx="2900362" cy="6257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433762" y="2180526"/>
            <a:ext cx="2900362" cy="6257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3375" y="379221"/>
            <a:ext cx="6000749" cy="15168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33375" y="2180526"/>
            <a:ext cx="6000749" cy="62571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266950" y="8816911"/>
            <a:ext cx="2133599" cy="4740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33375" y="8816911"/>
            <a:ext cx="1533525" cy="4740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800600" y="8816911"/>
            <a:ext cx="1533525" cy="47402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1111" y="8780208"/>
            <a:ext cx="1759585" cy="149860"/>
          </a:xfrm>
          <a:custGeom>
            <a:avLst/>
            <a:gdLst/>
            <a:ahLst/>
            <a:cxnLst/>
            <a:rect l="l" t="t" r="r" b="b"/>
            <a:pathLst>
              <a:path w="1759585" h="149859">
                <a:moveTo>
                  <a:pt x="0" y="149644"/>
                </a:moveTo>
                <a:lnTo>
                  <a:pt x="1758988" y="149644"/>
                </a:lnTo>
                <a:lnTo>
                  <a:pt x="1758988" y="0"/>
                </a:lnTo>
                <a:lnTo>
                  <a:pt x="0" y="0"/>
                </a:lnTo>
                <a:lnTo>
                  <a:pt x="0" y="149644"/>
                </a:lnTo>
                <a:close/>
              </a:path>
            </a:pathLst>
          </a:custGeom>
          <a:solidFill>
            <a:srgbClr val="1C8A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2080642" y="8782955"/>
            <a:ext cx="1393190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130" dirty="0">
                <a:solidFill>
                  <a:srgbClr val="1C8AC2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POLICY</a:t>
            </a:r>
            <a:r>
              <a:rPr sz="1050" spc="-229" dirty="0">
                <a:solidFill>
                  <a:srgbClr val="1C8AC2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 </a:t>
            </a:r>
            <a:r>
              <a:rPr sz="1050" spc="195" dirty="0">
                <a:solidFill>
                  <a:srgbClr val="1C8AC2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STATEMENT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212664" y="2025328"/>
            <a:ext cx="5248910" cy="1524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66700" algn="just">
              <a:lnSpc>
                <a:spcPct val="150000"/>
              </a:lnSpc>
            </a:pPr>
            <a:r>
              <a:rPr sz="1000" spc="25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为深入贯彻党的十九大精神，落实全国金融工作会议和北京市金融工作会议要求，增强 金融服务实体经济能力，进一步优化营商环境，将服务企业上市作为优化产业结构的重要抓 </a:t>
            </a:r>
            <a:r>
              <a:rPr sz="100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手。为此，制定本《暂行办法》，旨在营造效率高、服务好的上市政策环境。《暂行办法》主 要依据《北京市人民政府办公厅关于进一步支持企业上市发展的意见》和《大兴区促进产业发 展的指导意见》的相关要求，经多方征求意见，反复研究修改完善。主要包括：总则、健全企 业上市服务体系、支持企业登陆多层次资本市场、做强扶优上市挂牌企业、申报流程及要求和 附则六个章节、共24条内容。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216601" y="5695755"/>
            <a:ext cx="5262245" cy="381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66700">
              <a:lnSpc>
                <a:spcPct val="150000"/>
              </a:lnSpc>
            </a:pPr>
            <a:r>
              <a:rPr sz="1000" spc="1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在境内A股上市企业，新三板挂牌企业，和在境外主要证券交易所上市的企业，以及引进 </a:t>
            </a:r>
            <a:r>
              <a:rPr sz="100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上市企业、服务企业上市的相关中介机构。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203901" y="6832278"/>
            <a:ext cx="5268595" cy="838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266700" algn="just">
              <a:lnSpc>
                <a:spcPct val="150000"/>
              </a:lnSpc>
            </a:pPr>
            <a:r>
              <a:rPr sz="1000" spc="55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围绕上市企业，我们对在主板、中小板、创业板、新三板上市挂牌企业分别给予最高 </a:t>
            </a:r>
            <a:r>
              <a:rPr sz="1000" spc="1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1000万元、800万元、600万元、100万元的专项资金支持。境外上市企业参照执行。企业成 </a:t>
            </a:r>
            <a:r>
              <a:rPr sz="1000" spc="5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功转板更高层次资本市场后，根据所属市场补齐差额。区外上市企业迁入我区的，参照前述标 </a:t>
            </a:r>
            <a:r>
              <a:rPr sz="100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准给予奖励。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66812" y="3786949"/>
            <a:ext cx="909955" cy="230504"/>
          </a:xfrm>
          <a:prstGeom prst="rect">
            <a:avLst/>
          </a:prstGeom>
          <a:solidFill>
            <a:srgbClr val="1C8AC2"/>
          </a:solidFill>
        </p:spPr>
        <p:txBody>
          <a:bodyPr vert="horz" wrap="square" lIns="0" tIns="0" rIns="0" bIns="0" rtlCol="0">
            <a:spAutoFit/>
          </a:bodyPr>
          <a:lstStyle/>
          <a:p>
            <a:pPr marL="55245">
              <a:lnSpc>
                <a:spcPct val="100000"/>
              </a:lnSpc>
            </a:pPr>
            <a:r>
              <a:rPr sz="120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“1+4+3”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215326" y="4295700"/>
            <a:ext cx="297815" cy="297815"/>
          </a:xfrm>
          <a:custGeom>
            <a:avLst/>
            <a:gdLst/>
            <a:ahLst/>
            <a:cxnLst/>
            <a:rect l="l" t="t" r="r" b="b"/>
            <a:pathLst>
              <a:path w="297815" h="297814">
                <a:moveTo>
                  <a:pt x="139485" y="0"/>
                </a:moveTo>
                <a:lnTo>
                  <a:pt x="97706" y="8741"/>
                </a:lnTo>
                <a:lnTo>
                  <a:pt x="61142" y="28354"/>
                </a:lnTo>
                <a:lnTo>
                  <a:pt x="31589" y="57078"/>
                </a:lnTo>
                <a:lnTo>
                  <a:pt x="10846" y="93154"/>
                </a:lnTo>
                <a:lnTo>
                  <a:pt x="710" y="134823"/>
                </a:lnTo>
                <a:lnTo>
                  <a:pt x="0" y="149651"/>
                </a:lnTo>
                <a:lnTo>
                  <a:pt x="776" y="163905"/>
                </a:lnTo>
                <a:lnTo>
                  <a:pt x="10799" y="204096"/>
                </a:lnTo>
                <a:lnTo>
                  <a:pt x="31290" y="239129"/>
                </a:lnTo>
                <a:lnTo>
                  <a:pt x="60862" y="267337"/>
                </a:lnTo>
                <a:lnTo>
                  <a:pt x="98132" y="287049"/>
                </a:lnTo>
                <a:lnTo>
                  <a:pt x="141715" y="296597"/>
                </a:lnTo>
                <a:lnTo>
                  <a:pt x="157406" y="297232"/>
                </a:lnTo>
                <a:lnTo>
                  <a:pt x="171878" y="295705"/>
                </a:lnTo>
                <a:lnTo>
                  <a:pt x="212345" y="283300"/>
                </a:lnTo>
                <a:lnTo>
                  <a:pt x="246980" y="260572"/>
                </a:lnTo>
                <a:lnTo>
                  <a:pt x="273967" y="229335"/>
                </a:lnTo>
                <a:lnTo>
                  <a:pt x="291490" y="191404"/>
                </a:lnTo>
                <a:lnTo>
                  <a:pt x="297683" y="149651"/>
                </a:lnTo>
                <a:lnTo>
                  <a:pt x="297724" y="146808"/>
                </a:lnTo>
                <a:lnTo>
                  <a:pt x="296885" y="132615"/>
                </a:lnTo>
                <a:lnTo>
                  <a:pt x="286720" y="92608"/>
                </a:lnTo>
                <a:lnTo>
                  <a:pt x="266131" y="57748"/>
                </a:lnTo>
                <a:lnTo>
                  <a:pt x="236462" y="29693"/>
                </a:lnTo>
                <a:lnTo>
                  <a:pt x="199060" y="10099"/>
                </a:lnTo>
                <a:lnTo>
                  <a:pt x="155269" y="623"/>
                </a:lnTo>
                <a:lnTo>
                  <a:pt x="139485" y="0"/>
                </a:lnTo>
                <a:close/>
              </a:path>
            </a:pathLst>
          </a:custGeom>
          <a:solidFill>
            <a:srgbClr val="1C8A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1230196" y="4310881"/>
            <a:ext cx="297815" cy="297815"/>
          </a:xfrm>
          <a:custGeom>
            <a:avLst/>
            <a:gdLst/>
            <a:ahLst/>
            <a:cxnLst/>
            <a:rect l="l" t="t" r="r" b="b"/>
            <a:pathLst>
              <a:path w="297815" h="297814">
                <a:moveTo>
                  <a:pt x="139487" y="0"/>
                </a:moveTo>
                <a:lnTo>
                  <a:pt x="97705" y="8743"/>
                </a:lnTo>
                <a:lnTo>
                  <a:pt x="61140" y="28357"/>
                </a:lnTo>
                <a:lnTo>
                  <a:pt x="31587" y="57080"/>
                </a:lnTo>
                <a:lnTo>
                  <a:pt x="10845" y="93155"/>
                </a:lnTo>
                <a:lnTo>
                  <a:pt x="710" y="134822"/>
                </a:lnTo>
                <a:lnTo>
                  <a:pt x="0" y="149650"/>
                </a:lnTo>
                <a:lnTo>
                  <a:pt x="775" y="163902"/>
                </a:lnTo>
                <a:lnTo>
                  <a:pt x="10799" y="204090"/>
                </a:lnTo>
                <a:lnTo>
                  <a:pt x="31290" y="239123"/>
                </a:lnTo>
                <a:lnTo>
                  <a:pt x="60862" y="267332"/>
                </a:lnTo>
                <a:lnTo>
                  <a:pt x="98132" y="287047"/>
                </a:lnTo>
                <a:lnTo>
                  <a:pt x="141715" y="296596"/>
                </a:lnTo>
                <a:lnTo>
                  <a:pt x="157407" y="297232"/>
                </a:lnTo>
                <a:lnTo>
                  <a:pt x="171875" y="295705"/>
                </a:lnTo>
                <a:lnTo>
                  <a:pt x="212338" y="283300"/>
                </a:lnTo>
                <a:lnTo>
                  <a:pt x="246973" y="260571"/>
                </a:lnTo>
                <a:lnTo>
                  <a:pt x="273962" y="229332"/>
                </a:lnTo>
                <a:lnTo>
                  <a:pt x="291489" y="191400"/>
                </a:lnTo>
                <a:lnTo>
                  <a:pt x="297683" y="149650"/>
                </a:lnTo>
                <a:lnTo>
                  <a:pt x="297724" y="146808"/>
                </a:lnTo>
                <a:lnTo>
                  <a:pt x="296885" y="132615"/>
                </a:lnTo>
                <a:lnTo>
                  <a:pt x="286719" y="92608"/>
                </a:lnTo>
                <a:lnTo>
                  <a:pt x="266127" y="57748"/>
                </a:lnTo>
                <a:lnTo>
                  <a:pt x="236458" y="29693"/>
                </a:lnTo>
                <a:lnTo>
                  <a:pt x="199056" y="10099"/>
                </a:lnTo>
                <a:lnTo>
                  <a:pt x="155269" y="623"/>
                </a:lnTo>
                <a:lnTo>
                  <a:pt x="139487" y="0"/>
                </a:lnTo>
                <a:close/>
              </a:path>
            </a:pathLst>
          </a:custGeom>
          <a:solidFill>
            <a:srgbClr val="6DC0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1623453" y="4356112"/>
            <a:ext cx="753110" cy="207010"/>
          </a:xfrm>
          <a:prstGeom prst="rect">
            <a:avLst/>
          </a:prstGeom>
          <a:solidFill>
            <a:srgbClr val="1C8AC2"/>
          </a:solidFill>
        </p:spPr>
        <p:txBody>
          <a:bodyPr vert="horz" wrap="square" lIns="0" tIns="0" rIns="0" bIns="0" rtlCol="0">
            <a:spAutoFit/>
          </a:bodyPr>
          <a:lstStyle/>
          <a:p>
            <a:pPr marL="65405">
              <a:lnSpc>
                <a:spcPct val="100000"/>
              </a:lnSpc>
            </a:pPr>
            <a:r>
              <a:rPr sz="1200" b="1" i="1" spc="2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一个目标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240637" y="2046198"/>
            <a:ext cx="133350" cy="133350"/>
          </a:xfrm>
          <a:custGeom>
            <a:avLst/>
            <a:gdLst/>
            <a:ahLst/>
            <a:cxnLst/>
            <a:rect l="l" t="t" r="r" b="b"/>
            <a:pathLst>
              <a:path w="133350" h="133350">
                <a:moveTo>
                  <a:pt x="133184" y="133172"/>
                </a:moveTo>
                <a:lnTo>
                  <a:pt x="0" y="133172"/>
                </a:lnTo>
                <a:lnTo>
                  <a:pt x="0" y="0"/>
                </a:lnTo>
                <a:lnTo>
                  <a:pt x="133184" y="0"/>
                </a:lnTo>
                <a:lnTo>
                  <a:pt x="133184" y="133172"/>
                </a:lnTo>
                <a:close/>
              </a:path>
            </a:pathLst>
          </a:custGeom>
          <a:solidFill>
            <a:srgbClr val="6DC0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1227556" y="2030945"/>
            <a:ext cx="133350" cy="133350"/>
          </a:xfrm>
          <a:custGeom>
            <a:avLst/>
            <a:gdLst/>
            <a:ahLst/>
            <a:cxnLst/>
            <a:rect l="l" t="t" r="r" b="b"/>
            <a:pathLst>
              <a:path w="133350" h="133350">
                <a:moveTo>
                  <a:pt x="133197" y="133184"/>
                </a:moveTo>
                <a:lnTo>
                  <a:pt x="0" y="133184"/>
                </a:lnTo>
                <a:lnTo>
                  <a:pt x="0" y="0"/>
                </a:lnTo>
                <a:lnTo>
                  <a:pt x="133197" y="0"/>
                </a:lnTo>
                <a:lnTo>
                  <a:pt x="133197" y="133184"/>
                </a:lnTo>
                <a:close/>
              </a:path>
            </a:pathLst>
          </a:custGeom>
          <a:solidFill>
            <a:srgbClr val="1C8A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1121159" y="4781432"/>
            <a:ext cx="5486400" cy="1524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“培育一批、股改一批、上市一批、做强一批”，建立健全全生命周期的企业上市综合服务机制。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214173" y="5181377"/>
            <a:ext cx="297815" cy="297815"/>
          </a:xfrm>
          <a:custGeom>
            <a:avLst/>
            <a:gdLst/>
            <a:ahLst/>
            <a:cxnLst/>
            <a:rect l="l" t="t" r="r" b="b"/>
            <a:pathLst>
              <a:path w="297815" h="297814">
                <a:moveTo>
                  <a:pt x="139471" y="0"/>
                </a:moveTo>
                <a:lnTo>
                  <a:pt x="97695" y="8745"/>
                </a:lnTo>
                <a:lnTo>
                  <a:pt x="61134" y="28359"/>
                </a:lnTo>
                <a:lnTo>
                  <a:pt x="31585" y="57085"/>
                </a:lnTo>
                <a:lnTo>
                  <a:pt x="10844" y="93164"/>
                </a:lnTo>
                <a:lnTo>
                  <a:pt x="710" y="134838"/>
                </a:lnTo>
                <a:lnTo>
                  <a:pt x="0" y="149668"/>
                </a:lnTo>
                <a:lnTo>
                  <a:pt x="777" y="163922"/>
                </a:lnTo>
                <a:lnTo>
                  <a:pt x="10804" y="204109"/>
                </a:lnTo>
                <a:lnTo>
                  <a:pt x="31297" y="239141"/>
                </a:lnTo>
                <a:lnTo>
                  <a:pt x="60870" y="267348"/>
                </a:lnTo>
                <a:lnTo>
                  <a:pt x="98141" y="287060"/>
                </a:lnTo>
                <a:lnTo>
                  <a:pt x="141725" y="296608"/>
                </a:lnTo>
                <a:lnTo>
                  <a:pt x="157416" y="297243"/>
                </a:lnTo>
                <a:lnTo>
                  <a:pt x="171887" y="295715"/>
                </a:lnTo>
                <a:lnTo>
                  <a:pt x="212351" y="283306"/>
                </a:lnTo>
                <a:lnTo>
                  <a:pt x="246984" y="260575"/>
                </a:lnTo>
                <a:lnTo>
                  <a:pt x="273968" y="229335"/>
                </a:lnTo>
                <a:lnTo>
                  <a:pt x="291490" y="191402"/>
                </a:lnTo>
                <a:lnTo>
                  <a:pt x="297682" y="149668"/>
                </a:lnTo>
                <a:lnTo>
                  <a:pt x="297724" y="146794"/>
                </a:lnTo>
                <a:lnTo>
                  <a:pt x="296884" y="132602"/>
                </a:lnTo>
                <a:lnTo>
                  <a:pt x="286716" y="92599"/>
                </a:lnTo>
                <a:lnTo>
                  <a:pt x="266125" y="57742"/>
                </a:lnTo>
                <a:lnTo>
                  <a:pt x="236455" y="29690"/>
                </a:lnTo>
                <a:lnTo>
                  <a:pt x="199051" y="10098"/>
                </a:lnTo>
                <a:lnTo>
                  <a:pt x="155256" y="623"/>
                </a:lnTo>
                <a:lnTo>
                  <a:pt x="139471" y="0"/>
                </a:lnTo>
                <a:close/>
              </a:path>
            </a:pathLst>
          </a:custGeom>
          <a:solidFill>
            <a:srgbClr val="1C8A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1229043" y="5196558"/>
            <a:ext cx="297815" cy="297815"/>
          </a:xfrm>
          <a:custGeom>
            <a:avLst/>
            <a:gdLst/>
            <a:ahLst/>
            <a:cxnLst/>
            <a:rect l="l" t="t" r="r" b="b"/>
            <a:pathLst>
              <a:path w="297815" h="297814">
                <a:moveTo>
                  <a:pt x="139472" y="0"/>
                </a:moveTo>
                <a:lnTo>
                  <a:pt x="97694" y="8747"/>
                </a:lnTo>
                <a:lnTo>
                  <a:pt x="61133" y="28362"/>
                </a:lnTo>
                <a:lnTo>
                  <a:pt x="31584" y="57088"/>
                </a:lnTo>
                <a:lnTo>
                  <a:pt x="10844" y="93166"/>
                </a:lnTo>
                <a:lnTo>
                  <a:pt x="710" y="134838"/>
                </a:lnTo>
                <a:lnTo>
                  <a:pt x="0" y="149667"/>
                </a:lnTo>
                <a:lnTo>
                  <a:pt x="777" y="163919"/>
                </a:lnTo>
                <a:lnTo>
                  <a:pt x="10804" y="204103"/>
                </a:lnTo>
                <a:lnTo>
                  <a:pt x="31297" y="239135"/>
                </a:lnTo>
                <a:lnTo>
                  <a:pt x="60870" y="267344"/>
                </a:lnTo>
                <a:lnTo>
                  <a:pt x="98141" y="287058"/>
                </a:lnTo>
                <a:lnTo>
                  <a:pt x="141725" y="296608"/>
                </a:lnTo>
                <a:lnTo>
                  <a:pt x="157416" y="297243"/>
                </a:lnTo>
                <a:lnTo>
                  <a:pt x="171884" y="295715"/>
                </a:lnTo>
                <a:lnTo>
                  <a:pt x="212344" y="283307"/>
                </a:lnTo>
                <a:lnTo>
                  <a:pt x="246976" y="260573"/>
                </a:lnTo>
                <a:lnTo>
                  <a:pt x="273964" y="229332"/>
                </a:lnTo>
                <a:lnTo>
                  <a:pt x="291489" y="191399"/>
                </a:lnTo>
                <a:lnTo>
                  <a:pt x="297682" y="149667"/>
                </a:lnTo>
                <a:lnTo>
                  <a:pt x="297724" y="146795"/>
                </a:lnTo>
                <a:lnTo>
                  <a:pt x="296884" y="132603"/>
                </a:lnTo>
                <a:lnTo>
                  <a:pt x="286715" y="92599"/>
                </a:lnTo>
                <a:lnTo>
                  <a:pt x="266122" y="57742"/>
                </a:lnTo>
                <a:lnTo>
                  <a:pt x="236450" y="29689"/>
                </a:lnTo>
                <a:lnTo>
                  <a:pt x="199046" y="10097"/>
                </a:lnTo>
                <a:lnTo>
                  <a:pt x="155256" y="623"/>
                </a:lnTo>
                <a:lnTo>
                  <a:pt x="139472" y="0"/>
                </a:lnTo>
                <a:close/>
              </a:path>
            </a:pathLst>
          </a:custGeom>
          <a:solidFill>
            <a:srgbClr val="6DC0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 txBox="1"/>
          <p:nvPr/>
        </p:nvSpPr>
        <p:spPr>
          <a:xfrm>
            <a:off x="1623453" y="5204599"/>
            <a:ext cx="1103630" cy="235585"/>
          </a:xfrm>
          <a:prstGeom prst="rect">
            <a:avLst/>
          </a:prstGeom>
          <a:solidFill>
            <a:srgbClr val="1C8AC2"/>
          </a:solidFill>
        </p:spPr>
        <p:txBody>
          <a:bodyPr vert="horz" wrap="square" lIns="0" tIns="0" rIns="0" bIns="0" rtlCol="0">
            <a:spAutoFit/>
          </a:bodyPr>
          <a:lstStyle/>
          <a:p>
            <a:pPr marL="85090">
              <a:lnSpc>
                <a:spcPct val="100000"/>
              </a:lnSpc>
            </a:pPr>
            <a:r>
              <a:rPr sz="1200" b="1" i="1" spc="2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四类支持对象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1221601" y="6383263"/>
            <a:ext cx="297815" cy="297815"/>
          </a:xfrm>
          <a:custGeom>
            <a:avLst/>
            <a:gdLst/>
            <a:ahLst/>
            <a:cxnLst/>
            <a:rect l="l" t="t" r="r" b="b"/>
            <a:pathLst>
              <a:path w="297815" h="297815">
                <a:moveTo>
                  <a:pt x="139485" y="0"/>
                </a:moveTo>
                <a:lnTo>
                  <a:pt x="97706" y="8741"/>
                </a:lnTo>
                <a:lnTo>
                  <a:pt x="61142" y="28354"/>
                </a:lnTo>
                <a:lnTo>
                  <a:pt x="31589" y="57078"/>
                </a:lnTo>
                <a:lnTo>
                  <a:pt x="10846" y="93154"/>
                </a:lnTo>
                <a:lnTo>
                  <a:pt x="710" y="134822"/>
                </a:lnTo>
                <a:lnTo>
                  <a:pt x="0" y="149651"/>
                </a:lnTo>
                <a:lnTo>
                  <a:pt x="776" y="163903"/>
                </a:lnTo>
                <a:lnTo>
                  <a:pt x="10799" y="204091"/>
                </a:lnTo>
                <a:lnTo>
                  <a:pt x="31290" y="239124"/>
                </a:lnTo>
                <a:lnTo>
                  <a:pt x="60862" y="267333"/>
                </a:lnTo>
                <a:lnTo>
                  <a:pt x="98132" y="287047"/>
                </a:lnTo>
                <a:lnTo>
                  <a:pt x="141715" y="296596"/>
                </a:lnTo>
                <a:lnTo>
                  <a:pt x="157406" y="297232"/>
                </a:lnTo>
                <a:lnTo>
                  <a:pt x="171878" y="295704"/>
                </a:lnTo>
                <a:lnTo>
                  <a:pt x="212345" y="283298"/>
                </a:lnTo>
                <a:lnTo>
                  <a:pt x="246980" y="260568"/>
                </a:lnTo>
                <a:lnTo>
                  <a:pt x="273967" y="229330"/>
                </a:lnTo>
                <a:lnTo>
                  <a:pt x="291490" y="191399"/>
                </a:lnTo>
                <a:lnTo>
                  <a:pt x="297683" y="149651"/>
                </a:lnTo>
                <a:lnTo>
                  <a:pt x="297724" y="146808"/>
                </a:lnTo>
                <a:lnTo>
                  <a:pt x="296885" y="132615"/>
                </a:lnTo>
                <a:lnTo>
                  <a:pt x="286720" y="92608"/>
                </a:lnTo>
                <a:lnTo>
                  <a:pt x="266131" y="57749"/>
                </a:lnTo>
                <a:lnTo>
                  <a:pt x="236462" y="29693"/>
                </a:lnTo>
                <a:lnTo>
                  <a:pt x="199060" y="10099"/>
                </a:lnTo>
                <a:lnTo>
                  <a:pt x="155269" y="623"/>
                </a:lnTo>
                <a:lnTo>
                  <a:pt x="139485" y="0"/>
                </a:lnTo>
                <a:close/>
              </a:path>
            </a:pathLst>
          </a:custGeom>
          <a:solidFill>
            <a:srgbClr val="1C8A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1236471" y="6398443"/>
            <a:ext cx="297815" cy="297815"/>
          </a:xfrm>
          <a:custGeom>
            <a:avLst/>
            <a:gdLst/>
            <a:ahLst/>
            <a:cxnLst/>
            <a:rect l="l" t="t" r="r" b="b"/>
            <a:pathLst>
              <a:path w="297815" h="297815">
                <a:moveTo>
                  <a:pt x="139487" y="0"/>
                </a:moveTo>
                <a:lnTo>
                  <a:pt x="97705" y="8743"/>
                </a:lnTo>
                <a:lnTo>
                  <a:pt x="61140" y="28357"/>
                </a:lnTo>
                <a:lnTo>
                  <a:pt x="31587" y="57080"/>
                </a:lnTo>
                <a:lnTo>
                  <a:pt x="10845" y="93155"/>
                </a:lnTo>
                <a:lnTo>
                  <a:pt x="710" y="134822"/>
                </a:lnTo>
                <a:lnTo>
                  <a:pt x="0" y="149650"/>
                </a:lnTo>
                <a:lnTo>
                  <a:pt x="775" y="163900"/>
                </a:lnTo>
                <a:lnTo>
                  <a:pt x="10799" y="204085"/>
                </a:lnTo>
                <a:lnTo>
                  <a:pt x="31290" y="239118"/>
                </a:lnTo>
                <a:lnTo>
                  <a:pt x="60862" y="267329"/>
                </a:lnTo>
                <a:lnTo>
                  <a:pt x="98132" y="287045"/>
                </a:lnTo>
                <a:lnTo>
                  <a:pt x="141715" y="296596"/>
                </a:lnTo>
                <a:lnTo>
                  <a:pt x="157407" y="297232"/>
                </a:lnTo>
                <a:lnTo>
                  <a:pt x="171875" y="295705"/>
                </a:lnTo>
                <a:lnTo>
                  <a:pt x="212338" y="283298"/>
                </a:lnTo>
                <a:lnTo>
                  <a:pt x="246973" y="260566"/>
                </a:lnTo>
                <a:lnTo>
                  <a:pt x="273962" y="229326"/>
                </a:lnTo>
                <a:lnTo>
                  <a:pt x="291489" y="191396"/>
                </a:lnTo>
                <a:lnTo>
                  <a:pt x="297683" y="149650"/>
                </a:lnTo>
                <a:lnTo>
                  <a:pt x="297724" y="146808"/>
                </a:lnTo>
                <a:lnTo>
                  <a:pt x="296885" y="132615"/>
                </a:lnTo>
                <a:lnTo>
                  <a:pt x="286719" y="92608"/>
                </a:lnTo>
                <a:lnTo>
                  <a:pt x="266128" y="57748"/>
                </a:lnTo>
                <a:lnTo>
                  <a:pt x="236458" y="29693"/>
                </a:lnTo>
                <a:lnTo>
                  <a:pt x="199056" y="10099"/>
                </a:lnTo>
                <a:lnTo>
                  <a:pt x="155269" y="623"/>
                </a:lnTo>
                <a:lnTo>
                  <a:pt x="139487" y="0"/>
                </a:lnTo>
                <a:close/>
              </a:path>
            </a:pathLst>
          </a:custGeom>
          <a:solidFill>
            <a:srgbClr val="6DC06A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1627822" y="6414058"/>
            <a:ext cx="996315" cy="250825"/>
          </a:xfrm>
          <a:prstGeom prst="rect">
            <a:avLst/>
          </a:prstGeom>
          <a:solidFill>
            <a:srgbClr val="1C8AC2"/>
          </a:solidFill>
        </p:spPr>
        <p:txBody>
          <a:bodyPr vert="horz" wrap="square" lIns="0" tIns="0" rIns="0" bIns="0" rtlCol="0">
            <a:spAutoFit/>
          </a:bodyPr>
          <a:lstStyle/>
          <a:p>
            <a:pPr marL="109220">
              <a:lnSpc>
                <a:spcPct val="100000"/>
              </a:lnSpc>
            </a:pPr>
            <a:r>
              <a:rPr sz="1200" b="1" i="1" spc="20" dirty="0">
                <a:solidFill>
                  <a:srgbClr val="FFFFFF"/>
                </a:solidFill>
                <a:latin typeface="微软雅黑" panose="020B0503020204020204" charset="-122"/>
                <a:cs typeface="微软雅黑" panose="020B0503020204020204" charset="-122"/>
              </a:rPr>
              <a:t>三方面重点</a:t>
            </a:r>
            <a:endParaRPr sz="12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17500" y="1325773"/>
            <a:ext cx="6052185" cy="434340"/>
          </a:xfrm>
          <a:custGeom>
            <a:avLst/>
            <a:gdLst/>
            <a:ahLst/>
            <a:cxnLst/>
            <a:rect l="l" t="t" r="r" b="b"/>
            <a:pathLst>
              <a:path w="6052185" h="434339">
                <a:moveTo>
                  <a:pt x="5545315" y="0"/>
                </a:moveTo>
                <a:lnTo>
                  <a:pt x="0" y="0"/>
                </a:lnTo>
                <a:lnTo>
                  <a:pt x="0" y="434187"/>
                </a:lnTo>
                <a:lnTo>
                  <a:pt x="6052121" y="434187"/>
                </a:lnTo>
                <a:lnTo>
                  <a:pt x="5545315" y="0"/>
                </a:lnTo>
                <a:close/>
              </a:path>
            </a:pathLst>
          </a:custGeom>
          <a:solidFill>
            <a:srgbClr val="1C8A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150255" y="1428932"/>
            <a:ext cx="4624705" cy="2330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600" spc="-95" dirty="0">
                <a:solidFill>
                  <a:srgbClr val="FFFFFF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关于《大兴区支持企业上市工作暂行办法》的政策说明</a:t>
            </a:r>
            <a:endParaRPr sz="160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0" y="41910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3429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3" name="object 23"/>
          <p:cNvSpPr/>
          <p:nvPr/>
        </p:nvSpPr>
        <p:spPr>
          <a:xfrm>
            <a:off x="7047356" y="41910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8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4" name="object 24"/>
          <p:cNvSpPr/>
          <p:nvPr/>
        </p:nvSpPr>
        <p:spPr>
          <a:xfrm>
            <a:off x="0" y="96710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3429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7047356" y="96710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8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/>
          <p:nvPr/>
        </p:nvSpPr>
        <p:spPr>
          <a:xfrm>
            <a:off x="419100" y="0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7" name="object 27"/>
          <p:cNvSpPr/>
          <p:nvPr/>
        </p:nvSpPr>
        <p:spPr>
          <a:xfrm>
            <a:off x="419100" y="9747250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0"/>
                </a:moveTo>
                <a:lnTo>
                  <a:pt x="0" y="3429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8" name="object 28"/>
          <p:cNvSpPr/>
          <p:nvPr/>
        </p:nvSpPr>
        <p:spPr>
          <a:xfrm>
            <a:off x="6971156" y="0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9" name="object 29"/>
          <p:cNvSpPr/>
          <p:nvPr/>
        </p:nvSpPr>
        <p:spPr>
          <a:xfrm>
            <a:off x="6971156" y="9747250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0"/>
                </a:moveTo>
                <a:lnTo>
                  <a:pt x="0" y="3429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311775" y="8782354"/>
            <a:ext cx="1767839" cy="149860"/>
          </a:xfrm>
          <a:custGeom>
            <a:avLst/>
            <a:gdLst/>
            <a:ahLst/>
            <a:cxnLst/>
            <a:rect l="l" t="t" r="r" b="b"/>
            <a:pathLst>
              <a:path w="1767840" h="149859">
                <a:moveTo>
                  <a:pt x="0" y="149644"/>
                </a:moveTo>
                <a:lnTo>
                  <a:pt x="1767382" y="149644"/>
                </a:lnTo>
                <a:lnTo>
                  <a:pt x="1767382" y="0"/>
                </a:lnTo>
                <a:lnTo>
                  <a:pt x="0" y="0"/>
                </a:lnTo>
                <a:lnTo>
                  <a:pt x="0" y="149644"/>
                </a:lnTo>
                <a:close/>
              </a:path>
            </a:pathLst>
          </a:custGeom>
          <a:solidFill>
            <a:srgbClr val="1C8AC2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 txBox="1"/>
          <p:nvPr/>
        </p:nvSpPr>
        <p:spPr>
          <a:xfrm>
            <a:off x="4730365" y="8785100"/>
            <a:ext cx="572770" cy="16256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050" spc="25" dirty="0">
                <a:solidFill>
                  <a:srgbClr val="1C8AC2"/>
                </a:solidFill>
                <a:latin typeface="宋体" panose="02010600030101010101" pitchFamily="2" charset="-122"/>
                <a:cs typeface="宋体" panose="02010600030101010101" pitchFamily="2" charset="-122"/>
              </a:rPr>
              <a:t>政策说明</a:t>
            </a:r>
            <a:endParaRPr sz="1050">
              <a:latin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062516" y="1369129"/>
            <a:ext cx="43180" cy="51435"/>
          </a:xfrm>
          <a:custGeom>
            <a:avLst/>
            <a:gdLst/>
            <a:ahLst/>
            <a:cxnLst/>
            <a:rect l="l" t="t" r="r" b="b"/>
            <a:pathLst>
              <a:path w="43180" h="51434">
                <a:moveTo>
                  <a:pt x="723" y="51396"/>
                </a:moveTo>
                <a:lnTo>
                  <a:pt x="42811" y="25920"/>
                </a:lnTo>
                <a:lnTo>
                  <a:pt x="0" y="0"/>
                </a:lnTo>
              </a:path>
            </a:pathLst>
          </a:custGeom>
          <a:ln w="12700">
            <a:solidFill>
              <a:srgbClr val="1C8A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016764" y="1369129"/>
            <a:ext cx="43180" cy="51435"/>
          </a:xfrm>
          <a:custGeom>
            <a:avLst/>
            <a:gdLst/>
            <a:ahLst/>
            <a:cxnLst/>
            <a:rect l="l" t="t" r="r" b="b"/>
            <a:pathLst>
              <a:path w="43180" h="51434">
                <a:moveTo>
                  <a:pt x="711" y="51396"/>
                </a:moveTo>
                <a:lnTo>
                  <a:pt x="42798" y="25920"/>
                </a:lnTo>
                <a:lnTo>
                  <a:pt x="0" y="0"/>
                </a:lnTo>
              </a:path>
            </a:pathLst>
          </a:custGeom>
          <a:ln w="12700">
            <a:solidFill>
              <a:srgbClr val="1C8A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970987" y="1369129"/>
            <a:ext cx="43180" cy="51435"/>
          </a:xfrm>
          <a:custGeom>
            <a:avLst/>
            <a:gdLst/>
            <a:ahLst/>
            <a:cxnLst/>
            <a:rect l="l" t="t" r="r" b="b"/>
            <a:pathLst>
              <a:path w="43180" h="51434">
                <a:moveTo>
                  <a:pt x="736" y="51396"/>
                </a:moveTo>
                <a:lnTo>
                  <a:pt x="42811" y="25920"/>
                </a:lnTo>
                <a:lnTo>
                  <a:pt x="0" y="0"/>
                </a:lnTo>
              </a:path>
            </a:pathLst>
          </a:custGeom>
          <a:ln w="12700">
            <a:solidFill>
              <a:srgbClr val="1C8A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1056742" y="3487538"/>
            <a:ext cx="43180" cy="51435"/>
          </a:xfrm>
          <a:custGeom>
            <a:avLst/>
            <a:gdLst/>
            <a:ahLst/>
            <a:cxnLst/>
            <a:rect l="l" t="t" r="r" b="b"/>
            <a:pathLst>
              <a:path w="43180" h="51435">
                <a:moveTo>
                  <a:pt x="723" y="51396"/>
                </a:moveTo>
                <a:lnTo>
                  <a:pt x="42811" y="25920"/>
                </a:lnTo>
                <a:lnTo>
                  <a:pt x="0" y="0"/>
                </a:lnTo>
              </a:path>
            </a:pathLst>
          </a:custGeom>
          <a:ln w="12700">
            <a:solidFill>
              <a:srgbClr val="1C8A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010991" y="3487538"/>
            <a:ext cx="43180" cy="51435"/>
          </a:xfrm>
          <a:custGeom>
            <a:avLst/>
            <a:gdLst/>
            <a:ahLst/>
            <a:cxnLst/>
            <a:rect l="l" t="t" r="r" b="b"/>
            <a:pathLst>
              <a:path w="43180" h="51435">
                <a:moveTo>
                  <a:pt x="711" y="51396"/>
                </a:moveTo>
                <a:lnTo>
                  <a:pt x="42798" y="25920"/>
                </a:lnTo>
                <a:lnTo>
                  <a:pt x="0" y="0"/>
                </a:lnTo>
              </a:path>
            </a:pathLst>
          </a:custGeom>
          <a:ln w="12700">
            <a:solidFill>
              <a:srgbClr val="1C8A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/>
          <p:nvPr/>
        </p:nvSpPr>
        <p:spPr>
          <a:xfrm>
            <a:off x="965213" y="3487538"/>
            <a:ext cx="43180" cy="51435"/>
          </a:xfrm>
          <a:custGeom>
            <a:avLst/>
            <a:gdLst/>
            <a:ahLst/>
            <a:cxnLst/>
            <a:rect l="l" t="t" r="r" b="b"/>
            <a:pathLst>
              <a:path w="43180" h="51435">
                <a:moveTo>
                  <a:pt x="736" y="51396"/>
                </a:moveTo>
                <a:lnTo>
                  <a:pt x="42811" y="25920"/>
                </a:lnTo>
                <a:lnTo>
                  <a:pt x="0" y="0"/>
                </a:lnTo>
              </a:path>
            </a:pathLst>
          </a:custGeom>
          <a:ln w="12700">
            <a:solidFill>
              <a:srgbClr val="1C8AC2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929567" y="1329191"/>
            <a:ext cx="5273675" cy="249364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79400" indent="-25400">
              <a:lnSpc>
                <a:spcPct val="100000"/>
              </a:lnSpc>
            </a:pPr>
            <a:r>
              <a:rPr sz="100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为充分调动参与服务企业上市的各类机构积极性。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000">
              <a:latin typeface="Times New Roman" panose="02020603050405020304"/>
              <a:cs typeface="Times New Roman" panose="02020603050405020304"/>
            </a:endParaRPr>
          </a:p>
          <a:p>
            <a:pPr marL="12700" marR="5080" indent="266700" algn="just">
              <a:lnSpc>
                <a:spcPct val="150000"/>
              </a:lnSpc>
            </a:pPr>
            <a:r>
              <a:rPr sz="1000" spc="2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一是对于引入上市公司的，按照上市板块的不同类别，给予中介机构40-100万元不等的 </a:t>
            </a:r>
            <a:r>
              <a:rPr sz="100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奖励。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 marL="12700" marR="5715" indent="266700" algn="just">
              <a:lnSpc>
                <a:spcPct val="150000"/>
              </a:lnSpc>
            </a:pPr>
            <a:r>
              <a:rPr sz="1000" spc="3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二是对驻区证券公司，鼓励营业部开展拟上市企业培训、教育工作。根据其组织企业培 </a:t>
            </a:r>
            <a:r>
              <a:rPr sz="1000" spc="5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训、召开座谈会的规模，以及一对一咨询的次数等工作开展情况，进行积分管理，对年度积分 </a:t>
            </a:r>
            <a:r>
              <a:rPr sz="100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排名前三的证券公司给予30万元奖励。对四板推荐机构，年度服务大兴企业在北京四板市场成 功挂牌、登陆数量排名前三，且推荐企业登陆北京四板市场不少于30家的四板推荐机构，给予 15万元奖励。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900">
              <a:latin typeface="Times New Roman" panose="02020603050405020304"/>
              <a:cs typeface="Times New Roman" panose="02020603050405020304"/>
            </a:endParaRPr>
          </a:p>
          <a:p>
            <a:pPr marL="13970" marR="23495" indent="266700" algn="just">
              <a:lnSpc>
                <a:spcPct val="150000"/>
              </a:lnSpc>
            </a:pPr>
            <a:r>
              <a:rPr sz="1000" dirty="0">
                <a:solidFill>
                  <a:srgbClr val="231F20"/>
                </a:solidFill>
                <a:latin typeface="微软雅黑" panose="020B0503020204020204" charset="-122"/>
                <a:cs typeface="微软雅黑" panose="020B0503020204020204" charset="-122"/>
              </a:rPr>
              <a:t>对我区产业发展引领作用大、经济效益高、社会效益强的企业之重大事项，按照“一企一 策、一事一议”原则，给予相应支持。</a:t>
            </a:r>
            <a:endParaRPr sz="1000">
              <a:latin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0" y="41910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3429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2" name="object 12"/>
          <p:cNvSpPr/>
          <p:nvPr/>
        </p:nvSpPr>
        <p:spPr>
          <a:xfrm>
            <a:off x="7047356" y="41910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8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3" name="object 13"/>
          <p:cNvSpPr/>
          <p:nvPr/>
        </p:nvSpPr>
        <p:spPr>
          <a:xfrm>
            <a:off x="0" y="96710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342900" y="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4" name="object 14"/>
          <p:cNvSpPr/>
          <p:nvPr/>
        </p:nvSpPr>
        <p:spPr>
          <a:xfrm>
            <a:off x="7047356" y="9671050"/>
            <a:ext cx="342900" cy="0"/>
          </a:xfrm>
          <a:custGeom>
            <a:avLst/>
            <a:gdLst/>
            <a:ahLst/>
            <a:cxnLst/>
            <a:rect l="l" t="t" r="r" b="b"/>
            <a:pathLst>
              <a:path w="342900">
                <a:moveTo>
                  <a:pt x="0" y="0"/>
                </a:moveTo>
                <a:lnTo>
                  <a:pt x="342899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5" name="object 15"/>
          <p:cNvSpPr/>
          <p:nvPr/>
        </p:nvSpPr>
        <p:spPr>
          <a:xfrm>
            <a:off x="419100" y="0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6" name="object 16"/>
          <p:cNvSpPr/>
          <p:nvPr/>
        </p:nvSpPr>
        <p:spPr>
          <a:xfrm>
            <a:off x="419100" y="9747250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0"/>
                </a:moveTo>
                <a:lnTo>
                  <a:pt x="0" y="3429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6971156" y="0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342900"/>
                </a:moveTo>
                <a:lnTo>
                  <a:pt x="0" y="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/>
          <p:nvPr/>
        </p:nvSpPr>
        <p:spPr>
          <a:xfrm>
            <a:off x="6971156" y="9747250"/>
            <a:ext cx="0" cy="342900"/>
          </a:xfrm>
          <a:custGeom>
            <a:avLst/>
            <a:gdLst/>
            <a:ahLst/>
            <a:cxnLst/>
            <a:rect l="l" t="t" r="r" b="b"/>
            <a:pathLst>
              <a:path h="342900">
                <a:moveTo>
                  <a:pt x="0" y="0"/>
                </a:moveTo>
                <a:lnTo>
                  <a:pt x="0" y="342900"/>
                </a:lnTo>
              </a:path>
            </a:pathLst>
          </a:custGeom>
          <a:ln w="3175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861</Words>
  <Application>WPS 演示</Application>
  <PresentationFormat>On-screen Show (4:3)</PresentationFormat>
  <Paragraphs>29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微软雅黑</vt:lpstr>
      <vt:lpstr>Times New Roman</vt:lpstr>
      <vt:lpstr>Calibri</vt:lpstr>
      <vt:lpstr>Arial Unicode MS</vt:lpstr>
      <vt:lpstr>Office Theme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政策解读 新</dc:title>
  <dc:creator/>
  <cp:lastModifiedBy>wn</cp:lastModifiedBy>
  <cp:revision>2</cp:revision>
  <dcterms:created xsi:type="dcterms:W3CDTF">2019-04-22T02:50:00Z</dcterms:created>
  <dcterms:modified xsi:type="dcterms:W3CDTF">2019-04-22T02:57:09Z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2018-11-19T00:00:00Z</vt:filetime>
  </property>
  <property fmtid="{D5CDD505-2E9C-101B-9397-08002B2CF9AE}" pid="3" name="Creator">
    <vt:lpwstr>Adobe Illustrator CS6 (Windows)</vt:lpwstr>
  </property>
  <property fmtid="{D5CDD505-2E9C-101B-9397-08002B2CF9AE}" pid="4" name="LastSaved">
    <vt:filetime>2019-04-22T00:00:00Z</vt:filetime>
  </property>
  <property fmtid="{D5CDD505-2E9C-101B-9397-08002B2CF9AE}" pid="5" name="KSOProductBuildVer">
    <vt:lpwstr>2052-10.8.0.6253</vt:lpwstr>
  </property>
</Properties>
</file>